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54" d="100"/>
          <a:sy n="154" d="100"/>
        </p:scale>
        <p:origin x="-3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6C2DD-2F4C-5D40-91C5-EF1370A6E793}" type="datetimeFigureOut">
              <a:rPr lang="en-US" smtClean="0"/>
              <a:t>4/26/11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71FE1-BD67-274A-B847-69574F0B1A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6C2DD-2F4C-5D40-91C5-EF1370A6E793}" type="datetimeFigureOut">
              <a:rPr lang="en-US" smtClean="0"/>
              <a:t>4/26/11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71FE1-BD67-274A-B847-69574F0B1A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6C2DD-2F4C-5D40-91C5-EF1370A6E793}" type="datetimeFigureOut">
              <a:rPr lang="en-US" smtClean="0"/>
              <a:t>4/26/11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71FE1-BD67-274A-B847-69574F0B1A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6C2DD-2F4C-5D40-91C5-EF1370A6E793}" type="datetimeFigureOut">
              <a:rPr lang="en-US" smtClean="0"/>
              <a:t>4/26/11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71FE1-BD67-274A-B847-69574F0B1A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6C2DD-2F4C-5D40-91C5-EF1370A6E793}" type="datetimeFigureOut">
              <a:rPr lang="en-US" smtClean="0"/>
              <a:t>4/26/11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71FE1-BD67-274A-B847-69574F0B1A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6C2DD-2F4C-5D40-91C5-EF1370A6E793}" type="datetimeFigureOut">
              <a:rPr lang="en-US" smtClean="0"/>
              <a:t>4/26/11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71FE1-BD67-274A-B847-69574F0B1A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6C2DD-2F4C-5D40-91C5-EF1370A6E793}" type="datetimeFigureOut">
              <a:rPr lang="en-US" smtClean="0"/>
              <a:t>4/26/11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71FE1-BD67-274A-B847-69574F0B1A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6C2DD-2F4C-5D40-91C5-EF1370A6E793}" type="datetimeFigureOut">
              <a:rPr lang="en-US" smtClean="0"/>
              <a:t>4/26/11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71FE1-BD67-274A-B847-69574F0B1A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6C2DD-2F4C-5D40-91C5-EF1370A6E793}" type="datetimeFigureOut">
              <a:rPr lang="en-US" smtClean="0"/>
              <a:t>4/26/11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71FE1-BD67-274A-B847-69574F0B1A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6C2DD-2F4C-5D40-91C5-EF1370A6E793}" type="datetimeFigureOut">
              <a:rPr lang="en-US" smtClean="0"/>
              <a:t>4/26/11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71FE1-BD67-274A-B847-69574F0B1A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6C2DD-2F4C-5D40-91C5-EF1370A6E793}" type="datetimeFigureOut">
              <a:rPr lang="en-US" smtClean="0"/>
              <a:t>4/26/11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71FE1-BD67-274A-B847-69574F0B1A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6C2DD-2F4C-5D40-91C5-EF1370A6E793}" type="datetimeFigureOut">
              <a:rPr lang="en-US" smtClean="0"/>
              <a:t>4/26/11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71FE1-BD67-274A-B847-69574F0B1A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df"/><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df"/><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5400000">
            <a:off x="1012675" y="-610133"/>
            <a:ext cx="3737303" cy="5226997"/>
          </a:xfrm>
          <a:prstGeom prst="rect">
            <a:avLst/>
          </a:prstGeom>
        </p:spPr>
      </p:pic>
      <p:sp>
        <p:nvSpPr>
          <p:cNvPr id="2" name="TextBox 1"/>
          <p:cNvSpPr txBox="1"/>
          <p:nvPr/>
        </p:nvSpPr>
        <p:spPr>
          <a:xfrm>
            <a:off x="665395" y="3196800"/>
            <a:ext cx="4829430" cy="2554545"/>
          </a:xfrm>
          <a:prstGeom prst="rect">
            <a:avLst/>
          </a:prstGeom>
          <a:noFill/>
        </p:spPr>
        <p:txBody>
          <a:bodyPr wrap="square" rtlCol="0">
            <a:spAutoFit/>
          </a:bodyPr>
          <a:lstStyle/>
          <a:p>
            <a:pPr algn="ctr"/>
            <a:r>
              <a:rPr lang="en-US" sz="4800" b="1" dirty="0" smtClean="0">
                <a:latin typeface="Calibri (Body)"/>
                <a:cs typeface="Calibri (Body)"/>
              </a:rPr>
              <a:t>Parts of the </a:t>
            </a:r>
          </a:p>
          <a:p>
            <a:pPr algn="ctr"/>
            <a:r>
              <a:rPr lang="en-US" sz="6400" b="1" dirty="0" smtClean="0">
                <a:latin typeface="Calibri (Body)"/>
                <a:cs typeface="Calibri (Body)"/>
              </a:rPr>
              <a:t>Guitar</a:t>
            </a:r>
          </a:p>
          <a:p>
            <a:pPr algn="ctr"/>
            <a:r>
              <a:rPr lang="en-US" sz="4800" b="1" dirty="0" smtClean="0">
                <a:latin typeface="Calibri (Body)"/>
                <a:cs typeface="Calibri (Body)"/>
              </a:rPr>
              <a:t>in Pictures</a:t>
            </a:r>
            <a:endParaRPr lang="en-US" sz="4800" b="1" dirty="0">
              <a:latin typeface="Calibri (Body)"/>
              <a:cs typeface="Calibri (Body)"/>
            </a:endParaRPr>
          </a:p>
        </p:txBody>
      </p:sp>
      <p:pic>
        <p:nvPicPr>
          <p:cNvPr id="4" name="Picture 3"/>
          <p:cNvPicPr>
            <a:picLocks noChangeAspect="1"/>
          </p:cNvPicPr>
          <p:nvPr/>
        </p:nvPicPr>
        <p:blipFill>
          <a:blip r:embed="rId3"/>
          <a:stretch>
            <a:fillRect/>
          </a:stretch>
        </p:blipFill>
        <p:spPr>
          <a:xfrm>
            <a:off x="5660776" y="1987200"/>
            <a:ext cx="3482622" cy="487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473" y="107040"/>
            <a:ext cx="5080000" cy="3810000"/>
          </a:xfrm>
          <a:prstGeom prst="rect">
            <a:avLst/>
          </a:prstGeom>
        </p:spPr>
      </p:pic>
      <p:pic>
        <p:nvPicPr>
          <p:cNvPr id="3" name="Picture 2"/>
          <p:cNvPicPr>
            <a:picLocks noChangeAspect="1"/>
          </p:cNvPicPr>
          <p:nvPr/>
        </p:nvPicPr>
        <p:blipFill>
          <a:blip r:embed="rId3"/>
          <a:stretch>
            <a:fillRect/>
          </a:stretch>
        </p:blipFill>
        <p:spPr>
          <a:xfrm>
            <a:off x="2779349" y="3632200"/>
            <a:ext cx="6350000" cy="3225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22"/>
          <p:cNvGrpSpPr/>
          <p:nvPr/>
        </p:nvGrpSpPr>
        <p:grpSpPr>
          <a:xfrm>
            <a:off x="422039" y="339149"/>
            <a:ext cx="7889314" cy="4626083"/>
            <a:chOff x="647975" y="708481"/>
            <a:chExt cx="7421467" cy="5542580"/>
          </a:xfrm>
        </p:grpSpPr>
        <p:pic>
          <p:nvPicPr>
            <p:cNvPr id="2" name="Picture 1"/>
            <p:cNvPicPr>
              <a:picLocks noChangeAspect="1"/>
            </p:cNvPicPr>
            <p:nvPr/>
          </p:nvPicPr>
          <p:blipFill>
            <a:blip r:embed="rId2"/>
            <a:stretch>
              <a:fillRect/>
            </a:stretch>
          </p:blipFill>
          <p:spPr>
            <a:xfrm>
              <a:off x="1382346" y="1038373"/>
              <a:ext cx="6068280" cy="4523628"/>
            </a:xfrm>
            <a:prstGeom prst="rect">
              <a:avLst/>
            </a:prstGeom>
          </p:spPr>
        </p:pic>
        <p:cxnSp>
          <p:nvCxnSpPr>
            <p:cNvPr id="3" name="Straight Connector 2"/>
            <p:cNvCxnSpPr/>
            <p:nvPr/>
          </p:nvCxnSpPr>
          <p:spPr>
            <a:xfrm rot="16200000" flipH="1">
              <a:off x="6764267" y="5076590"/>
              <a:ext cx="1081138" cy="106267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103837" y="5218560"/>
              <a:ext cx="993565" cy="902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1985673" y="5446120"/>
              <a:ext cx="920181" cy="6897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647975" y="3654721"/>
              <a:ext cx="2829486" cy="38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4488060" y="1317824"/>
              <a:ext cx="1581120" cy="3624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2017338" y="928816"/>
              <a:ext cx="1140480" cy="6998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39122" y="4043522"/>
              <a:ext cx="2030320"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773497" y="708481"/>
              <a:ext cx="1062675" cy="570239"/>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8063381" y="108316"/>
            <a:ext cx="833582" cy="461665"/>
          </a:xfrm>
          <a:prstGeom prst="rect">
            <a:avLst/>
          </a:prstGeom>
          <a:noFill/>
        </p:spPr>
        <p:txBody>
          <a:bodyPr wrap="none" rtlCol="0">
            <a:spAutoFit/>
          </a:bodyPr>
          <a:lstStyle/>
          <a:p>
            <a:r>
              <a:rPr lang="en-US" sz="2400" b="1" dirty="0" smtClean="0"/>
              <a:t>Body</a:t>
            </a:r>
            <a:endParaRPr lang="en-US" sz="2400" b="1" dirty="0"/>
          </a:p>
        </p:txBody>
      </p:sp>
      <p:sp>
        <p:nvSpPr>
          <p:cNvPr id="21" name="TextBox 20"/>
          <p:cNvSpPr txBox="1"/>
          <p:nvPr/>
        </p:nvSpPr>
        <p:spPr>
          <a:xfrm>
            <a:off x="197410" y="4519711"/>
            <a:ext cx="8725473" cy="2308324"/>
          </a:xfrm>
          <a:prstGeom prst="rect">
            <a:avLst/>
          </a:prstGeom>
          <a:noFill/>
        </p:spPr>
        <p:txBody>
          <a:bodyPr wrap="square" rtlCol="0">
            <a:spAutoFit/>
          </a:bodyPr>
          <a:lstStyle/>
          <a:p>
            <a:r>
              <a:rPr lang="en-US" b="1" dirty="0" smtClean="0"/>
              <a:t>The body of the guitar is other major part of the guitar where the string are attached and sound is produced.  There are two types of bodies:  hollow (acoustic guitars) and solid (electric).  With electric guitars, the body houses the electronics and controls used to create and amplify the sound (pick-ups, volume and tone controls, vibrato bar) as well as contains the bridge, which anchors the strings down.  </a:t>
            </a:r>
            <a:r>
              <a:rPr lang="en-US" b="1" dirty="0" smtClean="0">
                <a:solidFill>
                  <a:srgbClr val="000000"/>
                </a:solidFill>
                <a:ea typeface="Lucida Sans Unicode" charset="-52"/>
                <a:cs typeface="Lucida Sans Unicode" charset="-52"/>
              </a:rPr>
              <a:t>Most electric guitar bodies are made of wood and typically are made of two pieces of wood.  The most common woods used for electric guitar body construction include maple, basswood, ash, poplar, alder, and mahogany.</a:t>
            </a:r>
          </a:p>
        </p:txBody>
      </p:sp>
      <p:cxnSp>
        <p:nvCxnSpPr>
          <p:cNvPr id="32" name="Straight Connector 31"/>
          <p:cNvCxnSpPr/>
          <p:nvPr/>
        </p:nvCxnSpPr>
        <p:spPr>
          <a:xfrm rot="5400000" flipH="1" flipV="1">
            <a:off x="3321957" y="1179705"/>
            <a:ext cx="191013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1"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22"/>
          <p:cNvGrpSpPr/>
          <p:nvPr/>
        </p:nvGrpSpPr>
        <p:grpSpPr>
          <a:xfrm>
            <a:off x="647975" y="95042"/>
            <a:ext cx="7421467" cy="5690575"/>
            <a:chOff x="647975" y="457922"/>
            <a:chExt cx="7421467" cy="5690575"/>
          </a:xfrm>
        </p:grpSpPr>
        <p:pic>
          <p:nvPicPr>
            <p:cNvPr id="2" name="Picture 1"/>
            <p:cNvPicPr>
              <a:picLocks noChangeAspect="1"/>
            </p:cNvPicPr>
            <p:nvPr/>
          </p:nvPicPr>
          <p:blipFill>
            <a:blip r:embed="rId2"/>
            <a:stretch>
              <a:fillRect/>
            </a:stretch>
          </p:blipFill>
          <p:spPr>
            <a:xfrm>
              <a:off x="1382346" y="1038373"/>
              <a:ext cx="6068280" cy="4523628"/>
            </a:xfrm>
            <a:prstGeom prst="rect">
              <a:avLst/>
            </a:prstGeom>
          </p:spPr>
        </p:pic>
        <p:cxnSp>
          <p:nvCxnSpPr>
            <p:cNvPr id="3" name="Straight Connector 2"/>
            <p:cNvCxnSpPr/>
            <p:nvPr/>
          </p:nvCxnSpPr>
          <p:spPr>
            <a:xfrm rot="16200000" flipH="1">
              <a:off x="6764267" y="5076590"/>
              <a:ext cx="1081138" cy="106267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103837" y="4968000"/>
              <a:ext cx="993565" cy="902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1985673" y="5195560"/>
              <a:ext cx="920181" cy="6897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647975" y="3404161"/>
              <a:ext cx="2829486" cy="38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4488060" y="1067264"/>
              <a:ext cx="1581120" cy="3624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2017338" y="678256"/>
              <a:ext cx="1140480" cy="6998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39122" y="4043522"/>
              <a:ext cx="2030320"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773497" y="708481"/>
              <a:ext cx="1062675" cy="570239"/>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7791704" y="88589"/>
            <a:ext cx="659155" cy="369332"/>
          </a:xfrm>
          <a:prstGeom prst="rect">
            <a:avLst/>
          </a:prstGeom>
          <a:noFill/>
        </p:spPr>
        <p:txBody>
          <a:bodyPr wrap="none" rtlCol="0">
            <a:spAutoFit/>
          </a:bodyPr>
          <a:lstStyle/>
          <a:p>
            <a:r>
              <a:rPr lang="en-US" dirty="0" smtClean="0"/>
              <a:t>Body</a:t>
            </a:r>
            <a:endParaRPr lang="en-US" dirty="0"/>
          </a:p>
        </p:txBody>
      </p:sp>
      <p:sp>
        <p:nvSpPr>
          <p:cNvPr id="27" name="TextBox 26"/>
          <p:cNvSpPr txBox="1"/>
          <p:nvPr/>
        </p:nvSpPr>
        <p:spPr>
          <a:xfrm>
            <a:off x="7523864" y="3925788"/>
            <a:ext cx="1554182" cy="461665"/>
          </a:xfrm>
          <a:prstGeom prst="rect">
            <a:avLst/>
          </a:prstGeom>
          <a:noFill/>
        </p:spPr>
        <p:txBody>
          <a:bodyPr wrap="none" rtlCol="0">
            <a:spAutoFit/>
          </a:bodyPr>
          <a:lstStyle/>
          <a:p>
            <a:r>
              <a:rPr lang="en-US" sz="2400" b="1" dirty="0" smtClean="0"/>
              <a:t>Pick Guard</a:t>
            </a:r>
            <a:endParaRPr lang="en-US" sz="2400" b="1" dirty="0"/>
          </a:p>
        </p:txBody>
      </p:sp>
      <p:sp>
        <p:nvSpPr>
          <p:cNvPr id="21" name="Rectangle 20"/>
          <p:cNvSpPr/>
          <p:nvPr/>
        </p:nvSpPr>
        <p:spPr>
          <a:xfrm>
            <a:off x="318888" y="5500001"/>
            <a:ext cx="8554041" cy="1323439"/>
          </a:xfrm>
          <a:prstGeom prst="rect">
            <a:avLst/>
          </a:prstGeom>
        </p:spPr>
        <p:txBody>
          <a:bodyPr wrap="square">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000" b="1" dirty="0" smtClean="0">
                <a:solidFill>
                  <a:srgbClr val="000000"/>
                </a:solidFill>
                <a:ea typeface="Lucida Sans Unicode" charset="-52"/>
                <a:cs typeface="Lucida Sans Unicode" charset="-52"/>
              </a:rPr>
              <a:t>The pick guard (also known as a </a:t>
            </a:r>
            <a:r>
              <a:rPr lang="en-US" sz="2000" b="1" dirty="0" err="1" smtClean="0">
                <a:solidFill>
                  <a:srgbClr val="000000"/>
                </a:solidFill>
                <a:ea typeface="Lucida Sans Unicode" charset="-52"/>
                <a:cs typeface="Lucida Sans Unicode" charset="-52"/>
              </a:rPr>
              <a:t>scratchplate</a:t>
            </a:r>
            <a:r>
              <a:rPr lang="en-US" sz="2000" b="1" dirty="0" smtClean="0">
                <a:solidFill>
                  <a:srgbClr val="000000"/>
                </a:solidFill>
                <a:ea typeface="Lucida Sans Unicode" charset="-52"/>
                <a:cs typeface="Lucida Sans Unicode" charset="-52"/>
              </a:rPr>
              <a:t>) is usually a piece of laminated plastic or other material that protects the finish of the top of the guitar from damage due to the use of a plectrum or fingernails.  Electric guitars sometimes mount pickups and electronics on the pick guard.</a:t>
            </a:r>
            <a:endParaRPr lang="en-US" sz="2000" b="1" dirty="0">
              <a:solidFill>
                <a:srgbClr val="000000"/>
              </a:solidFill>
              <a:ea typeface="Lucida Sans Unicode" charset="-52"/>
              <a:cs typeface="Lucida Sans Unicode" charset="-52"/>
            </a:endParaRPr>
          </a:p>
        </p:txBody>
      </p:sp>
      <p:cxnSp>
        <p:nvCxnSpPr>
          <p:cNvPr id="23" name="Straight Connector 22"/>
          <p:cNvCxnSpPr/>
          <p:nvPr/>
        </p:nvCxnSpPr>
        <p:spPr>
          <a:xfrm rot="5400000" flipH="1" flipV="1">
            <a:off x="3330597" y="1248825"/>
            <a:ext cx="191013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22"/>
          <p:cNvGrpSpPr/>
          <p:nvPr/>
        </p:nvGrpSpPr>
        <p:grpSpPr>
          <a:xfrm>
            <a:off x="423343" y="484957"/>
            <a:ext cx="7563457" cy="5010084"/>
            <a:chOff x="647975" y="708481"/>
            <a:chExt cx="7421467" cy="5542580"/>
          </a:xfrm>
        </p:grpSpPr>
        <p:pic>
          <p:nvPicPr>
            <p:cNvPr id="2" name="Picture 1"/>
            <p:cNvPicPr>
              <a:picLocks noChangeAspect="1"/>
            </p:cNvPicPr>
            <p:nvPr/>
          </p:nvPicPr>
          <p:blipFill>
            <a:blip r:embed="rId2"/>
            <a:stretch>
              <a:fillRect/>
            </a:stretch>
          </p:blipFill>
          <p:spPr>
            <a:xfrm>
              <a:off x="1382346" y="1038373"/>
              <a:ext cx="6068280" cy="4523628"/>
            </a:xfrm>
            <a:prstGeom prst="rect">
              <a:avLst/>
            </a:prstGeom>
          </p:spPr>
        </p:pic>
        <p:cxnSp>
          <p:nvCxnSpPr>
            <p:cNvPr id="3" name="Straight Connector 2"/>
            <p:cNvCxnSpPr/>
            <p:nvPr/>
          </p:nvCxnSpPr>
          <p:spPr>
            <a:xfrm rot="16200000" flipH="1">
              <a:off x="6764267" y="5076590"/>
              <a:ext cx="1081138" cy="106267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103837" y="5218560"/>
              <a:ext cx="993565" cy="902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1985673" y="5446120"/>
              <a:ext cx="920181" cy="6897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647975" y="3654721"/>
              <a:ext cx="2829486" cy="38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4488060" y="1317824"/>
              <a:ext cx="1581120" cy="3624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2120678" y="1003349"/>
              <a:ext cx="1140480" cy="6998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39122" y="4043522"/>
              <a:ext cx="2030320"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773497" y="708481"/>
              <a:ext cx="1062675" cy="570239"/>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7657222" y="190158"/>
            <a:ext cx="659155" cy="369332"/>
          </a:xfrm>
          <a:prstGeom prst="rect">
            <a:avLst/>
          </a:prstGeom>
          <a:noFill/>
        </p:spPr>
        <p:txBody>
          <a:bodyPr wrap="none" rtlCol="0">
            <a:spAutoFit/>
          </a:bodyPr>
          <a:lstStyle/>
          <a:p>
            <a:r>
              <a:rPr lang="en-US" dirty="0" smtClean="0"/>
              <a:t>Body</a:t>
            </a:r>
            <a:endParaRPr lang="en-US" dirty="0"/>
          </a:p>
        </p:txBody>
      </p:sp>
      <p:sp>
        <p:nvSpPr>
          <p:cNvPr id="27" name="TextBox 26"/>
          <p:cNvSpPr txBox="1"/>
          <p:nvPr/>
        </p:nvSpPr>
        <p:spPr>
          <a:xfrm>
            <a:off x="7722536" y="3714012"/>
            <a:ext cx="1187682" cy="369332"/>
          </a:xfrm>
          <a:prstGeom prst="rect">
            <a:avLst/>
          </a:prstGeom>
          <a:noFill/>
        </p:spPr>
        <p:txBody>
          <a:bodyPr wrap="none" rtlCol="0">
            <a:spAutoFit/>
          </a:bodyPr>
          <a:lstStyle/>
          <a:p>
            <a:r>
              <a:rPr lang="en-US" dirty="0" smtClean="0"/>
              <a:t>Pick Guard</a:t>
            </a:r>
            <a:endParaRPr lang="en-US" dirty="0"/>
          </a:p>
        </p:txBody>
      </p:sp>
      <p:sp>
        <p:nvSpPr>
          <p:cNvPr id="30" name="TextBox 29"/>
          <p:cNvSpPr txBox="1"/>
          <p:nvPr/>
        </p:nvSpPr>
        <p:spPr>
          <a:xfrm>
            <a:off x="2804513" y="190158"/>
            <a:ext cx="1004902" cy="461665"/>
          </a:xfrm>
          <a:prstGeom prst="rect">
            <a:avLst/>
          </a:prstGeom>
          <a:noFill/>
        </p:spPr>
        <p:txBody>
          <a:bodyPr wrap="none" rtlCol="0">
            <a:spAutoFit/>
          </a:bodyPr>
          <a:lstStyle/>
          <a:p>
            <a:r>
              <a:rPr lang="en-US" sz="2400" b="1" dirty="0" smtClean="0"/>
              <a:t>Bridge</a:t>
            </a:r>
            <a:endParaRPr lang="en-US" sz="2400" b="1" dirty="0"/>
          </a:p>
        </p:txBody>
      </p:sp>
      <p:sp>
        <p:nvSpPr>
          <p:cNvPr id="21" name="Rectangle 20"/>
          <p:cNvSpPr/>
          <p:nvPr/>
        </p:nvSpPr>
        <p:spPr>
          <a:xfrm>
            <a:off x="647975" y="5495041"/>
            <a:ext cx="7730325" cy="1015663"/>
          </a:xfrm>
          <a:prstGeom prst="rect">
            <a:avLst/>
          </a:prstGeom>
        </p:spPr>
        <p:txBody>
          <a:bodyPr wrap="square">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b="1" dirty="0" smtClean="0">
                <a:solidFill>
                  <a:srgbClr val="000000"/>
                </a:solidFill>
                <a:ea typeface="Lucida Sans Unicode" charset="-52"/>
                <a:cs typeface="Lucida Sans Unicode" charset="-52"/>
              </a:rPr>
              <a:t>The bridge is where the strings of the instrument are attached to the body of the guitar.  On all electric, acoustic and original guitars, the bridge holds the strings in place on the body.</a:t>
            </a:r>
            <a:endParaRPr lang="en-US" sz="2000" b="1" dirty="0">
              <a:solidFill>
                <a:srgbClr val="000000"/>
              </a:solidFill>
              <a:ea typeface="Lucida Sans Unicode" charset="-52"/>
              <a:cs typeface="Lucida Sans Unicode" charset="-52"/>
            </a:endParaRPr>
          </a:p>
        </p:txBody>
      </p:sp>
      <p:cxnSp>
        <p:nvCxnSpPr>
          <p:cNvPr id="23" name="Straight Connector 22"/>
          <p:cNvCxnSpPr/>
          <p:nvPr/>
        </p:nvCxnSpPr>
        <p:spPr>
          <a:xfrm rot="5400000" flipH="1" flipV="1">
            <a:off x="3321957" y="1214265"/>
            <a:ext cx="191013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1"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22"/>
          <p:cNvGrpSpPr/>
          <p:nvPr/>
        </p:nvGrpSpPr>
        <p:grpSpPr>
          <a:xfrm>
            <a:off x="695874" y="604803"/>
            <a:ext cx="7188197" cy="4242235"/>
            <a:chOff x="647975" y="621836"/>
            <a:chExt cx="7421467" cy="5629225"/>
          </a:xfrm>
        </p:grpSpPr>
        <p:pic>
          <p:nvPicPr>
            <p:cNvPr id="2" name="Picture 1"/>
            <p:cNvPicPr>
              <a:picLocks noChangeAspect="1"/>
            </p:cNvPicPr>
            <p:nvPr/>
          </p:nvPicPr>
          <p:blipFill>
            <a:blip r:embed="rId2"/>
            <a:stretch>
              <a:fillRect/>
            </a:stretch>
          </p:blipFill>
          <p:spPr>
            <a:xfrm>
              <a:off x="1382346" y="1038373"/>
              <a:ext cx="6068280" cy="4523628"/>
            </a:xfrm>
            <a:prstGeom prst="rect">
              <a:avLst/>
            </a:prstGeom>
          </p:spPr>
        </p:pic>
        <p:cxnSp>
          <p:nvCxnSpPr>
            <p:cNvPr id="3" name="Straight Connector 2"/>
            <p:cNvCxnSpPr/>
            <p:nvPr/>
          </p:nvCxnSpPr>
          <p:spPr>
            <a:xfrm rot="16200000" flipH="1">
              <a:off x="6764267" y="5076590"/>
              <a:ext cx="1081138" cy="106267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153288" y="5218562"/>
              <a:ext cx="816052" cy="75734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1985673" y="5446120"/>
              <a:ext cx="920181" cy="6897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647975" y="3654721"/>
              <a:ext cx="2829486" cy="38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28" idx="2"/>
            </p:cNvCxnSpPr>
            <p:nvPr/>
          </p:nvCxnSpPr>
          <p:spPr>
            <a:xfrm rot="5400000" flipH="1" flipV="1">
              <a:off x="4769005" y="1114572"/>
              <a:ext cx="1407697" cy="59847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1990529" y="891671"/>
              <a:ext cx="1353246" cy="813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39122" y="4043522"/>
              <a:ext cx="2030320"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773497" y="708481"/>
              <a:ext cx="1062675" cy="570239"/>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7658135" y="523816"/>
            <a:ext cx="756861" cy="369332"/>
          </a:xfrm>
          <a:prstGeom prst="rect">
            <a:avLst/>
          </a:prstGeom>
          <a:noFill/>
        </p:spPr>
        <p:txBody>
          <a:bodyPr wrap="square" rtlCol="0">
            <a:spAutoFit/>
          </a:bodyPr>
          <a:lstStyle/>
          <a:p>
            <a:r>
              <a:rPr lang="en-US" dirty="0" smtClean="0"/>
              <a:t>Body</a:t>
            </a:r>
            <a:endParaRPr lang="en-US" dirty="0"/>
          </a:p>
        </p:txBody>
      </p:sp>
      <p:sp>
        <p:nvSpPr>
          <p:cNvPr id="27" name="TextBox 26"/>
          <p:cNvSpPr txBox="1"/>
          <p:nvPr/>
        </p:nvSpPr>
        <p:spPr>
          <a:xfrm>
            <a:off x="7813684" y="3154937"/>
            <a:ext cx="1223402" cy="369332"/>
          </a:xfrm>
          <a:prstGeom prst="rect">
            <a:avLst/>
          </a:prstGeom>
          <a:noFill/>
        </p:spPr>
        <p:txBody>
          <a:bodyPr wrap="square" rtlCol="0">
            <a:spAutoFit/>
          </a:bodyPr>
          <a:lstStyle/>
          <a:p>
            <a:r>
              <a:rPr lang="en-US" dirty="0" smtClean="0"/>
              <a:t>Pick Guard</a:t>
            </a:r>
            <a:endParaRPr lang="en-US" dirty="0"/>
          </a:p>
        </p:txBody>
      </p:sp>
      <p:sp>
        <p:nvSpPr>
          <p:cNvPr id="28" name="TextBox 27"/>
          <p:cNvSpPr txBox="1"/>
          <p:nvPr/>
        </p:nvSpPr>
        <p:spPr>
          <a:xfrm>
            <a:off x="5088663" y="209549"/>
            <a:ext cx="1140533" cy="461665"/>
          </a:xfrm>
          <a:prstGeom prst="rect">
            <a:avLst/>
          </a:prstGeom>
          <a:noFill/>
        </p:spPr>
        <p:txBody>
          <a:bodyPr wrap="square" rtlCol="0">
            <a:spAutoFit/>
          </a:bodyPr>
          <a:lstStyle/>
          <a:p>
            <a:r>
              <a:rPr lang="en-US" sz="2400" b="1" dirty="0" smtClean="0"/>
              <a:t>Pickups</a:t>
            </a:r>
            <a:endParaRPr lang="en-US" sz="2400" b="1" dirty="0"/>
          </a:p>
        </p:txBody>
      </p:sp>
      <p:sp>
        <p:nvSpPr>
          <p:cNvPr id="30" name="TextBox 29"/>
          <p:cNvSpPr txBox="1"/>
          <p:nvPr/>
        </p:nvSpPr>
        <p:spPr>
          <a:xfrm>
            <a:off x="2704431" y="261389"/>
            <a:ext cx="958789" cy="369332"/>
          </a:xfrm>
          <a:prstGeom prst="rect">
            <a:avLst/>
          </a:prstGeom>
          <a:noFill/>
        </p:spPr>
        <p:txBody>
          <a:bodyPr wrap="square" rtlCol="0">
            <a:spAutoFit/>
          </a:bodyPr>
          <a:lstStyle/>
          <a:p>
            <a:r>
              <a:rPr lang="en-US" dirty="0" smtClean="0"/>
              <a:t>Bridge</a:t>
            </a:r>
            <a:endParaRPr lang="en-US" dirty="0"/>
          </a:p>
        </p:txBody>
      </p:sp>
      <p:sp>
        <p:nvSpPr>
          <p:cNvPr id="31" name="TextBox 30"/>
          <p:cNvSpPr txBox="1"/>
          <p:nvPr/>
        </p:nvSpPr>
        <p:spPr>
          <a:xfrm>
            <a:off x="4881411" y="4521633"/>
            <a:ext cx="2159915" cy="461665"/>
          </a:xfrm>
          <a:prstGeom prst="rect">
            <a:avLst/>
          </a:prstGeom>
          <a:noFill/>
        </p:spPr>
        <p:txBody>
          <a:bodyPr wrap="square" rtlCol="0">
            <a:spAutoFit/>
          </a:bodyPr>
          <a:lstStyle/>
          <a:p>
            <a:r>
              <a:rPr lang="en-US" sz="2400" b="1" dirty="0" smtClean="0"/>
              <a:t>Pickup Selector</a:t>
            </a:r>
            <a:endParaRPr lang="en-US" sz="2400" b="1" dirty="0"/>
          </a:p>
        </p:txBody>
      </p:sp>
      <p:sp>
        <p:nvSpPr>
          <p:cNvPr id="47" name="Rectangle 46"/>
          <p:cNvSpPr/>
          <p:nvPr/>
        </p:nvSpPr>
        <p:spPr>
          <a:xfrm>
            <a:off x="177890" y="4916160"/>
            <a:ext cx="8660482" cy="1754327"/>
          </a:xfrm>
          <a:prstGeom prst="rect">
            <a:avLst/>
          </a:prstGeom>
        </p:spPr>
        <p:txBody>
          <a:bodyPr wrap="square">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b="1" dirty="0" smtClean="0">
                <a:solidFill>
                  <a:srgbClr val="000000"/>
                </a:solidFill>
                <a:ea typeface="Lucida Sans Unicode" charset="-52"/>
                <a:cs typeface="Lucida Sans Unicode" charset="-52"/>
              </a:rPr>
              <a:t>Pickups are transducers attached to a guitar that detect (or "pick up") string vibrations and </a:t>
            </a:r>
            <a:r>
              <a:rPr lang="en-US" b="1" dirty="0" smtClean="0"/>
              <a:t>convert string vibration to an electric signal, which in turn is amplified and fed to speakers, which vibrate the air to produce the sounds we hear</a:t>
            </a:r>
            <a:r>
              <a:rPr lang="en-US" b="1" dirty="0" smtClean="0">
                <a:solidFill>
                  <a:srgbClr val="000000"/>
                </a:solidFill>
                <a:ea typeface="Lucida Sans Unicode" charset="-52"/>
                <a:cs typeface="Lucida Sans Unicode" charset="-52"/>
              </a:rPr>
              <a:t>,  The most common type of pickup is electromagnetic in design. These contain magnets that are tightly wrapped in a coil, or coils, of copper wire.  Such pickups are usually placed right underneath the guitar strings.  Pickup selector allows the player to choose what pickup to use.</a:t>
            </a:r>
            <a:endParaRPr lang="en-US" b="1" dirty="0">
              <a:solidFill>
                <a:srgbClr val="000000"/>
              </a:solidFill>
              <a:ea typeface="Lucida Sans Unicode" charset="-52"/>
              <a:cs typeface="Lucida Sans Unicode" charset="-52"/>
            </a:endParaRPr>
          </a:p>
        </p:txBody>
      </p:sp>
      <p:cxnSp>
        <p:nvCxnSpPr>
          <p:cNvPr id="49" name="Straight Connector 48"/>
          <p:cNvCxnSpPr/>
          <p:nvPr/>
        </p:nvCxnSpPr>
        <p:spPr>
          <a:xfrm rot="5400000" flipH="1" flipV="1">
            <a:off x="3321957" y="1326585"/>
            <a:ext cx="191013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4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22"/>
          <p:cNvGrpSpPr/>
          <p:nvPr/>
        </p:nvGrpSpPr>
        <p:grpSpPr>
          <a:xfrm>
            <a:off x="1218191" y="233281"/>
            <a:ext cx="6695741" cy="5043391"/>
            <a:chOff x="1140431" y="708481"/>
            <a:chExt cx="6695741" cy="5043391"/>
          </a:xfrm>
        </p:grpSpPr>
        <p:pic>
          <p:nvPicPr>
            <p:cNvPr id="2" name="Picture 1"/>
            <p:cNvPicPr>
              <a:picLocks noChangeAspect="1"/>
            </p:cNvPicPr>
            <p:nvPr/>
          </p:nvPicPr>
          <p:blipFill>
            <a:blip r:embed="rId2"/>
            <a:stretch>
              <a:fillRect/>
            </a:stretch>
          </p:blipFill>
          <p:spPr>
            <a:xfrm>
              <a:off x="1382346" y="951973"/>
              <a:ext cx="6068280" cy="4523628"/>
            </a:xfrm>
            <a:prstGeom prst="rect">
              <a:avLst/>
            </a:prstGeom>
          </p:spPr>
        </p:pic>
        <p:cxnSp>
          <p:nvCxnSpPr>
            <p:cNvPr id="3" name="Straight Connector 2"/>
            <p:cNvCxnSpPr/>
            <p:nvPr/>
          </p:nvCxnSpPr>
          <p:spPr>
            <a:xfrm>
              <a:off x="6773498" y="5067359"/>
              <a:ext cx="1062674" cy="408242"/>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103837" y="5067358"/>
              <a:ext cx="756351" cy="68451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2100913" y="5192640"/>
              <a:ext cx="689703" cy="5592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1140431" y="3654721"/>
              <a:ext cx="2337033" cy="38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4642182" y="1307356"/>
              <a:ext cx="1273306" cy="3628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2235871" y="1014696"/>
              <a:ext cx="996828" cy="6998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6583421" y="3654721"/>
              <a:ext cx="1156443" cy="647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773497" y="708481"/>
              <a:ext cx="1062675" cy="570239"/>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138233" y="2749190"/>
            <a:ext cx="1209553" cy="830997"/>
          </a:xfrm>
          <a:prstGeom prst="rect">
            <a:avLst/>
          </a:prstGeom>
          <a:noFill/>
        </p:spPr>
        <p:txBody>
          <a:bodyPr wrap="square" rtlCol="0">
            <a:spAutoFit/>
          </a:bodyPr>
          <a:lstStyle/>
          <a:p>
            <a:r>
              <a:rPr lang="en-US" sz="2400" b="1" dirty="0" smtClean="0"/>
              <a:t>Volume Control</a:t>
            </a:r>
            <a:endParaRPr lang="en-US" sz="2400" b="1" dirty="0"/>
          </a:p>
        </p:txBody>
      </p:sp>
      <p:sp>
        <p:nvSpPr>
          <p:cNvPr id="25" name="TextBox 24"/>
          <p:cNvSpPr txBox="1"/>
          <p:nvPr/>
        </p:nvSpPr>
        <p:spPr>
          <a:xfrm>
            <a:off x="7007233" y="4893284"/>
            <a:ext cx="2059879" cy="830997"/>
          </a:xfrm>
          <a:prstGeom prst="rect">
            <a:avLst/>
          </a:prstGeom>
          <a:noFill/>
        </p:spPr>
        <p:txBody>
          <a:bodyPr wrap="none" rtlCol="0">
            <a:spAutoFit/>
          </a:bodyPr>
          <a:lstStyle/>
          <a:p>
            <a:r>
              <a:rPr lang="en-US" sz="2400" b="1" dirty="0" smtClean="0"/>
              <a:t>Vibrato Bar</a:t>
            </a:r>
          </a:p>
          <a:p>
            <a:r>
              <a:rPr lang="en-US" sz="2400" b="1" dirty="0" smtClean="0"/>
              <a:t>(whammy bar)</a:t>
            </a:r>
            <a:endParaRPr lang="en-US" sz="2400" b="1" dirty="0"/>
          </a:p>
        </p:txBody>
      </p:sp>
      <p:sp>
        <p:nvSpPr>
          <p:cNvPr id="26" name="TextBox 25"/>
          <p:cNvSpPr txBox="1"/>
          <p:nvPr/>
        </p:nvSpPr>
        <p:spPr>
          <a:xfrm>
            <a:off x="7836174" y="91815"/>
            <a:ext cx="659155" cy="369332"/>
          </a:xfrm>
          <a:prstGeom prst="rect">
            <a:avLst/>
          </a:prstGeom>
          <a:noFill/>
        </p:spPr>
        <p:txBody>
          <a:bodyPr wrap="none" rtlCol="0">
            <a:spAutoFit/>
          </a:bodyPr>
          <a:lstStyle/>
          <a:p>
            <a:r>
              <a:rPr lang="en-US" dirty="0" smtClean="0"/>
              <a:t>Body</a:t>
            </a:r>
            <a:endParaRPr lang="en-US" dirty="0"/>
          </a:p>
        </p:txBody>
      </p:sp>
      <p:sp>
        <p:nvSpPr>
          <p:cNvPr id="27" name="TextBox 26"/>
          <p:cNvSpPr txBox="1"/>
          <p:nvPr/>
        </p:nvSpPr>
        <p:spPr>
          <a:xfrm>
            <a:off x="7731224" y="3020775"/>
            <a:ext cx="1187682" cy="369332"/>
          </a:xfrm>
          <a:prstGeom prst="rect">
            <a:avLst/>
          </a:prstGeom>
          <a:noFill/>
        </p:spPr>
        <p:txBody>
          <a:bodyPr wrap="none" rtlCol="0">
            <a:spAutoFit/>
          </a:bodyPr>
          <a:lstStyle/>
          <a:p>
            <a:r>
              <a:rPr lang="en-US" dirty="0" smtClean="0"/>
              <a:t>Pick Guard</a:t>
            </a:r>
            <a:endParaRPr lang="en-US" dirty="0"/>
          </a:p>
        </p:txBody>
      </p:sp>
      <p:sp>
        <p:nvSpPr>
          <p:cNvPr id="28" name="TextBox 27"/>
          <p:cNvSpPr txBox="1"/>
          <p:nvPr/>
        </p:nvSpPr>
        <p:spPr>
          <a:xfrm>
            <a:off x="5248114" y="54029"/>
            <a:ext cx="889987" cy="369332"/>
          </a:xfrm>
          <a:prstGeom prst="rect">
            <a:avLst/>
          </a:prstGeom>
          <a:noFill/>
        </p:spPr>
        <p:txBody>
          <a:bodyPr wrap="none" rtlCol="0">
            <a:spAutoFit/>
          </a:bodyPr>
          <a:lstStyle/>
          <a:p>
            <a:r>
              <a:rPr lang="en-US" dirty="0" smtClean="0"/>
              <a:t>Pickups</a:t>
            </a:r>
            <a:endParaRPr lang="en-US" dirty="0"/>
          </a:p>
        </p:txBody>
      </p:sp>
      <p:sp>
        <p:nvSpPr>
          <p:cNvPr id="29" name="TextBox 28"/>
          <p:cNvSpPr txBox="1"/>
          <p:nvPr/>
        </p:nvSpPr>
        <p:spPr>
          <a:xfrm>
            <a:off x="1042558" y="5319870"/>
            <a:ext cx="1809660" cy="461665"/>
          </a:xfrm>
          <a:prstGeom prst="rect">
            <a:avLst/>
          </a:prstGeom>
          <a:noFill/>
        </p:spPr>
        <p:txBody>
          <a:bodyPr wrap="none" rtlCol="0">
            <a:spAutoFit/>
          </a:bodyPr>
          <a:lstStyle/>
          <a:p>
            <a:r>
              <a:rPr lang="en-US" sz="2400" b="1" dirty="0" smtClean="0"/>
              <a:t>Tone Control</a:t>
            </a:r>
            <a:endParaRPr lang="en-US" sz="2400" b="1" dirty="0"/>
          </a:p>
        </p:txBody>
      </p:sp>
      <p:sp>
        <p:nvSpPr>
          <p:cNvPr id="30" name="TextBox 29"/>
          <p:cNvSpPr txBox="1"/>
          <p:nvPr/>
        </p:nvSpPr>
        <p:spPr>
          <a:xfrm>
            <a:off x="3075550" y="85363"/>
            <a:ext cx="786543" cy="369332"/>
          </a:xfrm>
          <a:prstGeom prst="rect">
            <a:avLst/>
          </a:prstGeom>
          <a:noFill/>
        </p:spPr>
        <p:txBody>
          <a:bodyPr wrap="none" rtlCol="0">
            <a:spAutoFit/>
          </a:bodyPr>
          <a:lstStyle/>
          <a:p>
            <a:r>
              <a:rPr lang="en-US" dirty="0" smtClean="0"/>
              <a:t>Bridge</a:t>
            </a:r>
            <a:endParaRPr lang="en-US" dirty="0"/>
          </a:p>
        </p:txBody>
      </p:sp>
      <p:sp>
        <p:nvSpPr>
          <p:cNvPr id="31" name="TextBox 30"/>
          <p:cNvSpPr txBox="1"/>
          <p:nvPr/>
        </p:nvSpPr>
        <p:spPr>
          <a:xfrm>
            <a:off x="4842908" y="5250750"/>
            <a:ext cx="1614858" cy="369332"/>
          </a:xfrm>
          <a:prstGeom prst="rect">
            <a:avLst/>
          </a:prstGeom>
          <a:noFill/>
        </p:spPr>
        <p:txBody>
          <a:bodyPr wrap="none" rtlCol="0">
            <a:spAutoFit/>
          </a:bodyPr>
          <a:lstStyle/>
          <a:p>
            <a:r>
              <a:rPr lang="en-US" dirty="0" smtClean="0"/>
              <a:t>Pickup Selector</a:t>
            </a:r>
            <a:endParaRPr lang="en-US" dirty="0"/>
          </a:p>
        </p:txBody>
      </p:sp>
      <p:sp>
        <p:nvSpPr>
          <p:cNvPr id="41" name="TextBox 40"/>
          <p:cNvSpPr txBox="1"/>
          <p:nvPr/>
        </p:nvSpPr>
        <p:spPr>
          <a:xfrm>
            <a:off x="34556" y="3611522"/>
            <a:ext cx="1520582" cy="1015663"/>
          </a:xfrm>
          <a:prstGeom prst="rect">
            <a:avLst/>
          </a:prstGeom>
          <a:noFill/>
        </p:spPr>
        <p:txBody>
          <a:bodyPr wrap="square" rtlCol="0">
            <a:spAutoFit/>
          </a:bodyPr>
          <a:lstStyle/>
          <a:p>
            <a:r>
              <a:rPr lang="en-US" sz="2000" b="1" dirty="0" smtClean="0"/>
              <a:t>Controls the volume of the guitar</a:t>
            </a:r>
            <a:endParaRPr lang="en-US" sz="2000" b="1" dirty="0"/>
          </a:p>
        </p:txBody>
      </p:sp>
      <p:sp>
        <p:nvSpPr>
          <p:cNvPr id="43" name="TextBox 42"/>
          <p:cNvSpPr txBox="1"/>
          <p:nvPr/>
        </p:nvSpPr>
        <p:spPr>
          <a:xfrm>
            <a:off x="323992" y="5781535"/>
            <a:ext cx="2272227" cy="707886"/>
          </a:xfrm>
          <a:prstGeom prst="rect">
            <a:avLst/>
          </a:prstGeom>
          <a:noFill/>
        </p:spPr>
        <p:txBody>
          <a:bodyPr wrap="square" rtlCol="0">
            <a:spAutoFit/>
          </a:bodyPr>
          <a:lstStyle/>
          <a:p>
            <a:r>
              <a:rPr lang="en-US" sz="2000" b="1" dirty="0" smtClean="0"/>
              <a:t>Controls the tone of the guitar</a:t>
            </a:r>
            <a:endParaRPr lang="en-US" sz="2000" b="1" dirty="0"/>
          </a:p>
        </p:txBody>
      </p:sp>
      <p:sp>
        <p:nvSpPr>
          <p:cNvPr id="44" name="Text Box 2"/>
          <p:cNvSpPr txBox="1">
            <a:spLocks noChangeArrowheads="1"/>
          </p:cNvSpPr>
          <p:nvPr/>
        </p:nvSpPr>
        <p:spPr bwMode="auto">
          <a:xfrm>
            <a:off x="2695566" y="5660575"/>
            <a:ext cx="6422514" cy="1147745"/>
          </a:xfrm>
          <a:prstGeom prst="rect">
            <a:avLst/>
          </a:prstGeom>
          <a:noFill/>
          <a:ln w="9525">
            <a:noFill/>
            <a:round/>
            <a:headEnd/>
            <a:tailEnd/>
          </a:ln>
          <a:effectLst/>
        </p:spPr>
        <p:txBody>
          <a:bodyPr lIns="90000" tIns="60876" rIns="90000" bIns="4500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dirty="0" smtClean="0">
                <a:solidFill>
                  <a:srgbClr val="000000"/>
                </a:solidFill>
                <a:ea typeface="Lucida Sans Unicode" charset="-52"/>
                <a:cs typeface="Lucida Sans Unicode" charset="-52"/>
              </a:rPr>
              <a:t>The vibrato bar (aka the “whammy bar”) is a vibrato </a:t>
            </a:r>
            <a:r>
              <a:rPr lang="en-US" b="1" dirty="0">
                <a:solidFill>
                  <a:srgbClr val="000000"/>
                </a:solidFill>
                <a:ea typeface="Lucida Sans Unicode" charset="-52"/>
                <a:cs typeface="Lucida Sans Unicode" charset="-52"/>
              </a:rPr>
              <a:t>and pitch </a:t>
            </a:r>
            <a:r>
              <a:rPr lang="en-US" b="1" dirty="0" smtClean="0">
                <a:solidFill>
                  <a:srgbClr val="000000"/>
                </a:solidFill>
                <a:ea typeface="Lucida Sans Unicode" charset="-52"/>
                <a:cs typeface="Lucida Sans Unicode" charset="-52"/>
              </a:rPr>
              <a:t>bending device found on electric guitars.  By pressing the bar, the player can distort the pitch by bending it down or creating a vibrato effect by frequently pressing it.</a:t>
            </a:r>
            <a:endParaRPr lang="en-US" b="1" dirty="0">
              <a:solidFill>
                <a:srgbClr val="000000"/>
              </a:solidFill>
              <a:ea typeface="Lucida Sans Unicode" charset="-52"/>
              <a:cs typeface="Lucida Sans Unicode" charset="-52"/>
            </a:endParaRPr>
          </a:p>
        </p:txBody>
      </p:sp>
      <p:cxnSp>
        <p:nvCxnSpPr>
          <p:cNvPr id="46" name="Straight Connector 45"/>
          <p:cNvCxnSpPr/>
          <p:nvPr/>
        </p:nvCxnSpPr>
        <p:spPr>
          <a:xfrm rot="5400000" flipH="1" flipV="1">
            <a:off x="3416997" y="1093305"/>
            <a:ext cx="191013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9" grpId="0"/>
      <p:bldP spid="41" grpId="0"/>
      <p:bldP spid="43" grpId="0"/>
      <p:bldP spid="44"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22"/>
          <p:cNvGrpSpPr/>
          <p:nvPr/>
        </p:nvGrpSpPr>
        <p:grpSpPr>
          <a:xfrm>
            <a:off x="1114517" y="371521"/>
            <a:ext cx="6954925" cy="5149442"/>
            <a:chOff x="1114517" y="708481"/>
            <a:chExt cx="6954925" cy="5149442"/>
          </a:xfrm>
        </p:grpSpPr>
        <p:pic>
          <p:nvPicPr>
            <p:cNvPr id="2" name="Picture 1"/>
            <p:cNvPicPr>
              <a:picLocks noChangeAspect="1"/>
            </p:cNvPicPr>
            <p:nvPr/>
          </p:nvPicPr>
          <p:blipFill>
            <a:blip r:embed="rId2"/>
            <a:stretch>
              <a:fillRect/>
            </a:stretch>
          </p:blipFill>
          <p:spPr>
            <a:xfrm>
              <a:off x="1382346" y="1038373"/>
              <a:ext cx="6068280" cy="4523628"/>
            </a:xfrm>
            <a:prstGeom prst="rect">
              <a:avLst/>
            </a:prstGeom>
          </p:spPr>
        </p:pic>
        <p:cxnSp>
          <p:nvCxnSpPr>
            <p:cNvPr id="3" name="Straight Connector 2"/>
            <p:cNvCxnSpPr/>
            <p:nvPr/>
          </p:nvCxnSpPr>
          <p:spPr>
            <a:xfrm>
              <a:off x="6773498" y="5067359"/>
              <a:ext cx="803484" cy="66960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129757" y="5119320"/>
              <a:ext cx="743011" cy="617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293080" y="5223627"/>
              <a:ext cx="734402" cy="5341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1114517" y="3651235"/>
              <a:ext cx="2362947" cy="375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4596060" y="1218462"/>
              <a:ext cx="1365122" cy="3624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1866312" y="1104430"/>
              <a:ext cx="1140480" cy="6998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39122" y="4043522"/>
              <a:ext cx="2030320"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773497" y="708481"/>
              <a:ext cx="1062675" cy="570239"/>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431983" y="2667944"/>
            <a:ext cx="950363" cy="646331"/>
          </a:xfrm>
          <a:prstGeom prst="rect">
            <a:avLst/>
          </a:prstGeom>
          <a:noFill/>
        </p:spPr>
        <p:txBody>
          <a:bodyPr wrap="square" rtlCol="0">
            <a:spAutoFit/>
          </a:bodyPr>
          <a:lstStyle/>
          <a:p>
            <a:r>
              <a:rPr lang="en-US" dirty="0" smtClean="0"/>
              <a:t>Volume Control</a:t>
            </a:r>
            <a:endParaRPr lang="en-US" dirty="0"/>
          </a:p>
        </p:txBody>
      </p:sp>
      <p:sp>
        <p:nvSpPr>
          <p:cNvPr id="25" name="TextBox 24"/>
          <p:cNvSpPr txBox="1"/>
          <p:nvPr/>
        </p:nvSpPr>
        <p:spPr>
          <a:xfrm>
            <a:off x="7274307" y="5293950"/>
            <a:ext cx="1611476" cy="646331"/>
          </a:xfrm>
          <a:prstGeom prst="rect">
            <a:avLst/>
          </a:prstGeom>
          <a:noFill/>
        </p:spPr>
        <p:txBody>
          <a:bodyPr wrap="none" rtlCol="0">
            <a:spAutoFit/>
          </a:bodyPr>
          <a:lstStyle/>
          <a:p>
            <a:r>
              <a:rPr lang="en-US" dirty="0" smtClean="0"/>
              <a:t>Vibrato Bar</a:t>
            </a:r>
          </a:p>
          <a:p>
            <a:r>
              <a:rPr lang="en-US" dirty="0" smtClean="0"/>
              <a:t>(whammy  Bar)</a:t>
            </a:r>
            <a:endParaRPr lang="en-US" dirty="0"/>
          </a:p>
        </p:txBody>
      </p:sp>
      <p:sp>
        <p:nvSpPr>
          <p:cNvPr id="26" name="TextBox 25"/>
          <p:cNvSpPr txBox="1"/>
          <p:nvPr/>
        </p:nvSpPr>
        <p:spPr>
          <a:xfrm>
            <a:off x="7783064" y="131789"/>
            <a:ext cx="659155" cy="369332"/>
          </a:xfrm>
          <a:prstGeom prst="rect">
            <a:avLst/>
          </a:prstGeom>
          <a:noFill/>
        </p:spPr>
        <p:txBody>
          <a:bodyPr wrap="none" rtlCol="0">
            <a:spAutoFit/>
          </a:bodyPr>
          <a:lstStyle/>
          <a:p>
            <a:r>
              <a:rPr lang="en-US" dirty="0" smtClean="0"/>
              <a:t>Body</a:t>
            </a:r>
            <a:endParaRPr lang="en-US" dirty="0"/>
          </a:p>
        </p:txBody>
      </p:sp>
      <p:sp>
        <p:nvSpPr>
          <p:cNvPr id="27" name="TextBox 26"/>
          <p:cNvSpPr txBox="1"/>
          <p:nvPr/>
        </p:nvSpPr>
        <p:spPr>
          <a:xfrm>
            <a:off x="7739864" y="3873948"/>
            <a:ext cx="1187682" cy="369332"/>
          </a:xfrm>
          <a:prstGeom prst="rect">
            <a:avLst/>
          </a:prstGeom>
          <a:noFill/>
        </p:spPr>
        <p:txBody>
          <a:bodyPr wrap="none" rtlCol="0">
            <a:spAutoFit/>
          </a:bodyPr>
          <a:lstStyle/>
          <a:p>
            <a:r>
              <a:rPr lang="en-US" dirty="0" smtClean="0"/>
              <a:t>Pick Guard</a:t>
            </a:r>
            <a:endParaRPr lang="en-US" dirty="0"/>
          </a:p>
        </p:txBody>
      </p:sp>
      <p:sp>
        <p:nvSpPr>
          <p:cNvPr id="28" name="TextBox 27"/>
          <p:cNvSpPr txBox="1"/>
          <p:nvPr/>
        </p:nvSpPr>
        <p:spPr>
          <a:xfrm>
            <a:off x="5097402" y="30403"/>
            <a:ext cx="889987" cy="369332"/>
          </a:xfrm>
          <a:prstGeom prst="rect">
            <a:avLst/>
          </a:prstGeom>
          <a:noFill/>
        </p:spPr>
        <p:txBody>
          <a:bodyPr wrap="none" rtlCol="0">
            <a:spAutoFit/>
          </a:bodyPr>
          <a:lstStyle/>
          <a:p>
            <a:r>
              <a:rPr lang="en-US" dirty="0" smtClean="0"/>
              <a:t>Pickups</a:t>
            </a:r>
            <a:endParaRPr lang="en-US" dirty="0"/>
          </a:p>
        </p:txBody>
      </p:sp>
      <p:sp>
        <p:nvSpPr>
          <p:cNvPr id="29" name="TextBox 28"/>
          <p:cNvSpPr txBox="1"/>
          <p:nvPr/>
        </p:nvSpPr>
        <p:spPr>
          <a:xfrm>
            <a:off x="1584000" y="5484290"/>
            <a:ext cx="1379404" cy="369332"/>
          </a:xfrm>
          <a:prstGeom prst="rect">
            <a:avLst/>
          </a:prstGeom>
          <a:noFill/>
        </p:spPr>
        <p:txBody>
          <a:bodyPr wrap="none" rtlCol="0">
            <a:spAutoFit/>
          </a:bodyPr>
          <a:lstStyle/>
          <a:p>
            <a:r>
              <a:rPr lang="en-US" dirty="0" smtClean="0"/>
              <a:t>Tone Control</a:t>
            </a:r>
            <a:endParaRPr lang="en-US" dirty="0"/>
          </a:p>
        </p:txBody>
      </p:sp>
      <p:sp>
        <p:nvSpPr>
          <p:cNvPr id="30" name="TextBox 29"/>
          <p:cNvSpPr txBox="1"/>
          <p:nvPr/>
        </p:nvSpPr>
        <p:spPr>
          <a:xfrm>
            <a:off x="2534104" y="215069"/>
            <a:ext cx="786543" cy="369332"/>
          </a:xfrm>
          <a:prstGeom prst="rect">
            <a:avLst/>
          </a:prstGeom>
          <a:noFill/>
        </p:spPr>
        <p:txBody>
          <a:bodyPr wrap="none" rtlCol="0">
            <a:spAutoFit/>
          </a:bodyPr>
          <a:lstStyle/>
          <a:p>
            <a:r>
              <a:rPr lang="en-US" dirty="0" smtClean="0"/>
              <a:t>Bridge</a:t>
            </a:r>
            <a:endParaRPr lang="en-US" dirty="0"/>
          </a:p>
        </p:txBody>
      </p:sp>
      <p:sp>
        <p:nvSpPr>
          <p:cNvPr id="31" name="TextBox 30"/>
          <p:cNvSpPr txBox="1"/>
          <p:nvPr/>
        </p:nvSpPr>
        <p:spPr>
          <a:xfrm>
            <a:off x="4207415" y="5394664"/>
            <a:ext cx="1614858" cy="369332"/>
          </a:xfrm>
          <a:prstGeom prst="rect">
            <a:avLst/>
          </a:prstGeom>
          <a:noFill/>
        </p:spPr>
        <p:txBody>
          <a:bodyPr wrap="none" rtlCol="0">
            <a:spAutoFit/>
          </a:bodyPr>
          <a:lstStyle/>
          <a:p>
            <a:r>
              <a:rPr lang="en-US" dirty="0" smtClean="0"/>
              <a:t>Pickup Selector</a:t>
            </a:r>
            <a:endParaRPr lang="en-US" dirty="0"/>
          </a:p>
        </p:txBody>
      </p:sp>
      <p:cxnSp>
        <p:nvCxnSpPr>
          <p:cNvPr id="21" name="Straight Connector 20"/>
          <p:cNvCxnSpPr>
            <a:endCxn id="40" idx="2"/>
          </p:cNvCxnSpPr>
          <p:nvPr/>
        </p:nvCxnSpPr>
        <p:spPr>
          <a:xfrm rot="16200000" flipV="1">
            <a:off x="3489085" y="1452101"/>
            <a:ext cx="1562510" cy="11776"/>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736603" y="215069"/>
            <a:ext cx="1055698" cy="461665"/>
          </a:xfrm>
          <a:prstGeom prst="rect">
            <a:avLst/>
          </a:prstGeom>
          <a:noFill/>
        </p:spPr>
        <p:txBody>
          <a:bodyPr wrap="none" rtlCol="0">
            <a:spAutoFit/>
          </a:bodyPr>
          <a:lstStyle/>
          <a:p>
            <a:r>
              <a:rPr lang="en-US" sz="2400" b="1" dirty="0" smtClean="0"/>
              <a:t>Strings</a:t>
            </a:r>
            <a:endParaRPr lang="en-US" sz="2400" b="1" dirty="0"/>
          </a:p>
        </p:txBody>
      </p:sp>
      <p:sp>
        <p:nvSpPr>
          <p:cNvPr id="41" name="Text Box 5"/>
          <p:cNvSpPr txBox="1">
            <a:spLocks noChangeArrowheads="1"/>
          </p:cNvSpPr>
          <p:nvPr/>
        </p:nvSpPr>
        <p:spPr bwMode="auto">
          <a:xfrm>
            <a:off x="43194" y="5841756"/>
            <a:ext cx="9057606" cy="940644"/>
          </a:xfrm>
          <a:prstGeom prst="rect">
            <a:avLst/>
          </a:prstGeom>
          <a:noFill/>
          <a:ln w="9525">
            <a:noFill/>
            <a:round/>
            <a:headEnd/>
            <a:tailEnd/>
          </a:ln>
          <a:effectLst/>
        </p:spPr>
        <p:txBody>
          <a:bodyPr lIns="90000" tIns="60876" rIns="90000" bIns="4500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b="1" dirty="0">
                <a:solidFill>
                  <a:srgbClr val="000000"/>
                </a:solidFill>
                <a:ea typeface="Lucida Sans Unicode" charset="-52"/>
                <a:cs typeface="Lucida Sans Unicode" charset="-52"/>
              </a:rPr>
              <a:t>Guitars have six strings (we'll learn the specific strings later).  Modern guitar strings are constructed of metal, polymers, or animal or plant product materials. Instruments </a:t>
            </a:r>
            <a:r>
              <a:rPr lang="en-US" b="1" dirty="0" smtClean="0">
                <a:solidFill>
                  <a:srgbClr val="000000"/>
                </a:solidFill>
                <a:ea typeface="Lucida Sans Unicode" charset="-52"/>
                <a:cs typeface="Lucida Sans Unicode" charset="-52"/>
              </a:rPr>
              <a:t>utilizing </a:t>
            </a:r>
            <a:r>
              <a:rPr lang="en-US" b="1" dirty="0">
                <a:solidFill>
                  <a:srgbClr val="000000"/>
                </a:solidFill>
                <a:ea typeface="Lucida Sans Unicode" charset="-52"/>
                <a:cs typeface="Lucida Sans Unicode" charset="-52"/>
              </a:rPr>
              <a:t>"steel" strings may have strings made of alloys incorporating steel, nickel or phosphor bronze.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5657" y="466224"/>
            <a:ext cx="7959492" cy="5961936"/>
          </a:xfrm>
          <a:prstGeom prst="rect">
            <a:avLst/>
          </a:prstGeom>
        </p:spPr>
      </p:pic>
      <p:sp>
        <p:nvSpPr>
          <p:cNvPr id="3" name="TextBox 2"/>
          <p:cNvSpPr txBox="1"/>
          <p:nvPr/>
        </p:nvSpPr>
        <p:spPr>
          <a:xfrm>
            <a:off x="518380" y="5494743"/>
            <a:ext cx="3430747" cy="707886"/>
          </a:xfrm>
          <a:prstGeom prst="rect">
            <a:avLst/>
          </a:prstGeom>
          <a:noFill/>
        </p:spPr>
        <p:txBody>
          <a:bodyPr wrap="none" rtlCol="0">
            <a:spAutoFit/>
          </a:bodyPr>
          <a:lstStyle/>
          <a:p>
            <a:r>
              <a:rPr lang="en-US" sz="4000" b="1" dirty="0" smtClean="0">
                <a:solidFill>
                  <a:schemeClr val="bg1"/>
                </a:solidFill>
              </a:rPr>
              <a:t>Acoustic Guitar</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5877" y="908489"/>
            <a:ext cx="6338643" cy="507596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0363" y="334666"/>
            <a:ext cx="6850643" cy="5145594"/>
          </a:xfrm>
          <a:prstGeom prst="rect">
            <a:avLst/>
          </a:prstGeom>
        </p:spPr>
      </p:pic>
      <p:sp>
        <p:nvSpPr>
          <p:cNvPr id="3" name="TextBox 2"/>
          <p:cNvSpPr txBox="1"/>
          <p:nvPr/>
        </p:nvSpPr>
        <p:spPr>
          <a:xfrm>
            <a:off x="506840" y="4881600"/>
            <a:ext cx="7848600" cy="1641218"/>
          </a:xfrm>
          <a:prstGeom prst="rect">
            <a:avLst/>
          </a:prstGeom>
          <a:noFill/>
        </p:spPr>
        <p:txBody>
          <a:bodyPr wrap="square" rtlCol="0">
            <a:spAutoFit/>
          </a:bodyPr>
          <a:lstStyle/>
          <a:p>
            <a:r>
              <a:rPr lang="en-US" dirty="0" smtClean="0"/>
              <a:t>In acoustic guitars, string vibration is transmitted through the bridge and saddle to the body via the sound board.  The sound board is typically made of tone woods such as spruce or cedar. Timbers for tone woods are chosen for both strength and ability to transfer mechanical energy from the strings to the air within the guitar body. Sound is further shaped by the characteristics of the guitar body's resonant cavity.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5"/>
          <p:cNvGrpSpPr/>
          <p:nvPr/>
        </p:nvGrpSpPr>
        <p:grpSpPr>
          <a:xfrm>
            <a:off x="777576" y="43200"/>
            <a:ext cx="5494818" cy="6531840"/>
            <a:chOff x="777576" y="43200"/>
            <a:chExt cx="5494818" cy="6531840"/>
          </a:xfrm>
        </p:grpSpPr>
        <p:grpSp>
          <p:nvGrpSpPr>
            <p:cNvPr id="20" name="Group 43"/>
            <p:cNvGrpSpPr/>
            <p:nvPr/>
          </p:nvGrpSpPr>
          <p:grpSpPr>
            <a:xfrm>
              <a:off x="777576" y="43200"/>
              <a:ext cx="5494818" cy="6531840"/>
              <a:chOff x="777576" y="43200"/>
              <a:chExt cx="5494818" cy="6531840"/>
            </a:xfrm>
          </p:grpSpPr>
          <p:pic>
            <p:nvPicPr>
              <p:cNvPr id="2" name="Picture 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642749" y="43200"/>
                <a:ext cx="4629645" cy="6531840"/>
              </a:xfrm>
              <a:prstGeom prst="rect">
                <a:avLst/>
              </a:prstGeom>
              <a:noFill/>
              <a:ln w="9525">
                <a:noFill/>
                <a:miter lim="800000"/>
                <a:headEnd/>
                <a:tailEnd/>
              </a:ln>
            </p:spPr>
          </p:pic>
          <p:sp>
            <p:nvSpPr>
              <p:cNvPr id="4" name="Rectangle 3"/>
              <p:cNvSpPr/>
              <p:nvPr/>
            </p:nvSpPr>
            <p:spPr>
              <a:xfrm>
                <a:off x="5235635" y="35424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136783" y="73128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235635" y="123240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86209" y="169896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136783" y="215688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186209" y="262344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136783" y="422184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136783" y="318504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86209" y="547464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136783" y="495624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186209" y="456432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03137" y="567336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903137" y="525000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903137" y="456432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161199" y="6350400"/>
                <a:ext cx="923743"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825871" y="181128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Elbow Connector 22"/>
              <p:cNvCxnSpPr/>
              <p:nvPr/>
            </p:nvCxnSpPr>
            <p:spPr>
              <a:xfrm rot="10800000" flipV="1">
                <a:off x="1131803" y="2357186"/>
                <a:ext cx="952779" cy="240335"/>
              </a:xfrm>
              <a:prstGeom prst="bentConnector3">
                <a:avLst>
                  <a:gd name="adj1" fmla="val 99873"/>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Elbow Connector 30"/>
              <p:cNvCxnSpPr/>
              <p:nvPr/>
            </p:nvCxnSpPr>
            <p:spPr>
              <a:xfrm>
                <a:off x="1244111" y="1413840"/>
                <a:ext cx="1034866" cy="699840"/>
              </a:xfrm>
              <a:prstGeom prst="bentConnector3">
                <a:avLst>
                  <a:gd name="adj1" fmla="val -92"/>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889885" y="118920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777576" y="2597522"/>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4" name="Straight Connector 23"/>
            <p:cNvCxnSpPr/>
            <p:nvPr/>
          </p:nvCxnSpPr>
          <p:spPr>
            <a:xfrm rot="10800000">
              <a:off x="2617817" y="4371840"/>
              <a:ext cx="1261390" cy="77760"/>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924751" y="4233600"/>
              <a:ext cx="708452" cy="2246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1480" y="372366"/>
            <a:ext cx="8310871" cy="5942273"/>
          </a:xfrm>
          <a:prstGeom prst="rect">
            <a:avLst/>
          </a:prstGeom>
        </p:spPr>
      </p:pic>
      <p:sp>
        <p:nvSpPr>
          <p:cNvPr id="3" name="Rectangle 2"/>
          <p:cNvSpPr/>
          <p:nvPr/>
        </p:nvSpPr>
        <p:spPr>
          <a:xfrm>
            <a:off x="691175" y="4574937"/>
            <a:ext cx="7730325" cy="1477328"/>
          </a:xfrm>
          <a:prstGeom prst="rect">
            <a:avLst/>
          </a:prstGeom>
        </p:spPr>
        <p:txBody>
          <a:bodyPr wrap="square">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solidFill>
                  <a:srgbClr val="000000"/>
                </a:solidFill>
                <a:ea typeface="Lucida Sans Unicode" charset="-52"/>
                <a:cs typeface="Lucida Sans Unicode" charset="-52"/>
              </a:rPr>
              <a:t>The bridge is where the strings of the instrument are attached to the body of the guitar.  On all electric, acoustic and original guitars, the bridge holds the strings in place on the body.  On acoustic guitars, the main purpose of the bridge is to transfer the vibration from the strings to the soundboard, which vibrates the air inside of the guitar, thereby amplifying the sound produced by the strings.</a:t>
            </a:r>
            <a:endParaRPr lang="en-US" dirty="0">
              <a:solidFill>
                <a:srgbClr val="000000"/>
              </a:solidFill>
              <a:ea typeface="Lucida Sans Unicode" charset="-52"/>
              <a:cs typeface="Lucida Sans Unicode" charset="-5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p:nvPr/>
        </p:nvGrpSpPr>
        <p:grpSpPr>
          <a:xfrm>
            <a:off x="786216" y="43200"/>
            <a:ext cx="5494818" cy="6531840"/>
            <a:chOff x="777576" y="43200"/>
            <a:chExt cx="5494818" cy="6531840"/>
          </a:xfrm>
        </p:grpSpPr>
        <p:pic>
          <p:nvPicPr>
            <p:cNvPr id="11" name="Picture 10"/>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642749" y="43200"/>
              <a:ext cx="4629645" cy="6531840"/>
            </a:xfrm>
            <a:prstGeom prst="rect">
              <a:avLst/>
            </a:prstGeom>
            <a:noFill/>
            <a:ln w="9525">
              <a:noFill/>
              <a:miter lim="800000"/>
              <a:headEnd/>
              <a:tailEnd/>
            </a:ln>
          </p:spPr>
        </p:pic>
        <p:cxnSp>
          <p:nvCxnSpPr>
            <p:cNvPr id="28" name="Elbow Connector 27"/>
            <p:cNvCxnSpPr/>
            <p:nvPr/>
          </p:nvCxnSpPr>
          <p:spPr>
            <a:xfrm rot="10800000" flipV="1">
              <a:off x="1131803" y="2357186"/>
              <a:ext cx="952779" cy="240335"/>
            </a:xfrm>
            <a:prstGeom prst="bentConnector3">
              <a:avLst>
                <a:gd name="adj1" fmla="val 99873"/>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a:off x="1244111" y="1413840"/>
              <a:ext cx="1034866" cy="699840"/>
            </a:xfrm>
            <a:prstGeom prst="bentConnector3">
              <a:avLst>
                <a:gd name="adj1" fmla="val -92"/>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889885" y="1189200"/>
              <a:ext cx="708452" cy="2246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Strings</a:t>
              </a:r>
              <a:endParaRPr lang="en-US" sz="1000" dirty="0">
                <a:solidFill>
                  <a:schemeClr val="tx1"/>
                </a:solidFill>
              </a:endParaRPr>
            </a:p>
          </p:txBody>
        </p:sp>
        <p:sp>
          <p:nvSpPr>
            <p:cNvPr id="31" name="Rectangle 30"/>
            <p:cNvSpPr/>
            <p:nvPr/>
          </p:nvSpPr>
          <p:spPr>
            <a:xfrm>
              <a:off x="777576" y="2597522"/>
              <a:ext cx="708452" cy="2246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Bridge</a:t>
              </a:r>
              <a:endParaRPr lang="en-US" sz="1000" dirty="0">
                <a:solidFill>
                  <a:srgbClr val="000000"/>
                </a:solidFill>
              </a:endParaRPr>
            </a:p>
          </p:txBody>
        </p:sp>
      </p:grpSp>
      <p:cxnSp>
        <p:nvCxnSpPr>
          <p:cNvPr id="9" name="Straight Connector 8"/>
          <p:cNvCxnSpPr/>
          <p:nvPr/>
        </p:nvCxnSpPr>
        <p:spPr>
          <a:xfrm rot="10800000">
            <a:off x="2617817" y="4371840"/>
            <a:ext cx="1261390" cy="77760"/>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021684" y="4224961"/>
            <a:ext cx="708452" cy="2246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rPr>
              <a:t>Strings</a:t>
            </a:r>
            <a:endParaRPr lang="en-US" sz="1000"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6618" y="77760"/>
            <a:ext cx="7587181" cy="6695687"/>
          </a:xfrm>
          <a:prstGeom prst="rect">
            <a:avLst/>
          </a:prstGeom>
        </p:spPr>
      </p:pic>
      <p:sp>
        <p:nvSpPr>
          <p:cNvPr id="4" name="TextBox 3"/>
          <p:cNvSpPr txBox="1"/>
          <p:nvPr/>
        </p:nvSpPr>
        <p:spPr>
          <a:xfrm rot="20547109">
            <a:off x="164155" y="812160"/>
            <a:ext cx="3787515" cy="830997"/>
          </a:xfrm>
          <a:prstGeom prst="rect">
            <a:avLst/>
          </a:prstGeom>
          <a:noFill/>
        </p:spPr>
        <p:txBody>
          <a:bodyPr wrap="none" rtlCol="0">
            <a:spAutoFit/>
          </a:bodyPr>
          <a:lstStyle/>
          <a:p>
            <a:r>
              <a:rPr lang="en-US" sz="4800" b="1" dirty="0" smtClean="0"/>
              <a:t>Electric Guitar</a:t>
            </a:r>
            <a:endParaRPr lang="en-US" sz="4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7"/>
          <p:cNvGrpSpPr/>
          <p:nvPr/>
        </p:nvGrpSpPr>
        <p:grpSpPr>
          <a:xfrm>
            <a:off x="871593" y="936102"/>
            <a:ext cx="6991326" cy="4824540"/>
            <a:chOff x="871593" y="936102"/>
            <a:chExt cx="6991326" cy="4824540"/>
          </a:xfrm>
        </p:grpSpPr>
        <p:pic>
          <p:nvPicPr>
            <p:cNvPr id="4" name="Picture 3"/>
            <p:cNvPicPr>
              <a:picLocks noChangeAspect="1"/>
            </p:cNvPicPr>
            <p:nvPr/>
          </p:nvPicPr>
          <p:blipFill>
            <a:blip r:embed="rId2"/>
            <a:srcRect l="37306" b="39273"/>
            <a:stretch>
              <a:fillRect/>
            </a:stretch>
          </p:blipFill>
          <p:spPr>
            <a:xfrm rot="759570">
              <a:off x="871593" y="936102"/>
              <a:ext cx="6991326" cy="4824540"/>
            </a:xfrm>
            <a:prstGeom prst="rect">
              <a:avLst/>
            </a:prstGeom>
          </p:spPr>
        </p:pic>
        <p:cxnSp>
          <p:nvCxnSpPr>
            <p:cNvPr id="6" name="Straight Connector 5"/>
            <p:cNvCxnSpPr/>
            <p:nvPr/>
          </p:nvCxnSpPr>
          <p:spPr>
            <a:xfrm rot="16200000" flipH="1">
              <a:off x="4272290" y="3546733"/>
              <a:ext cx="1097280" cy="6738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6453813" y="1175050"/>
              <a:ext cx="639360" cy="4838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6799397" y="2566093"/>
              <a:ext cx="812159" cy="7257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2112372" y="2924642"/>
              <a:ext cx="1270080" cy="12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4358685" y="2095203"/>
              <a:ext cx="1209600" cy="1641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5481841" y="2907365"/>
              <a:ext cx="1097282" cy="3283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1624234" y="4112653"/>
              <a:ext cx="1131840" cy="647974"/>
            </a:xfrm>
            <a:prstGeom prst="line">
              <a:avLst/>
            </a:prstGeom>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7075274" y="3335039"/>
            <a:ext cx="1515860" cy="461665"/>
          </a:xfrm>
          <a:prstGeom prst="rect">
            <a:avLst/>
          </a:prstGeom>
          <a:noFill/>
        </p:spPr>
        <p:txBody>
          <a:bodyPr wrap="none" rtlCol="0">
            <a:spAutoFit/>
          </a:bodyPr>
          <a:lstStyle/>
          <a:p>
            <a:r>
              <a:rPr lang="en-US" sz="2400" b="1" dirty="0" smtClean="0"/>
              <a:t>Headstock</a:t>
            </a:r>
            <a:endParaRPr lang="en-US" sz="2400" b="1" dirty="0"/>
          </a:p>
        </p:txBody>
      </p:sp>
      <p:sp>
        <p:nvSpPr>
          <p:cNvPr id="18" name="Text Box 1"/>
          <p:cNvSpPr txBox="1">
            <a:spLocks noChangeArrowheads="1"/>
          </p:cNvSpPr>
          <p:nvPr/>
        </p:nvSpPr>
        <p:spPr bwMode="auto">
          <a:xfrm>
            <a:off x="590134" y="5123520"/>
            <a:ext cx="8001000" cy="1572480"/>
          </a:xfrm>
          <a:prstGeom prst="rect">
            <a:avLst/>
          </a:prstGeom>
          <a:noFill/>
          <a:ln w="9525">
            <a:noFill/>
            <a:round/>
            <a:headEnd/>
            <a:tailEnd/>
          </a:ln>
          <a:effectLst/>
        </p:spPr>
        <p:txBody>
          <a:bodyPr lIns="90000" tIns="60876" rIns="90000" bIns="4500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a:solidFill>
                  <a:srgbClr val="000000"/>
                </a:solidFill>
                <a:ea typeface="Lucida Sans Unicode" charset="-52"/>
                <a:cs typeface="Lucida Sans Unicode" charset="-52"/>
              </a:rPr>
              <a:t>The headstock is located at the end of the neck and houses the tuning</a:t>
            </a:r>
            <a:r>
              <a:rPr lang="en-US" sz="2400" b="1" dirty="0" smtClean="0">
                <a:solidFill>
                  <a:srgbClr val="000000"/>
                </a:solidFill>
                <a:ea typeface="Lucida Sans Unicode" charset="-52"/>
                <a:cs typeface="Lucida Sans Unicode" charset="-52"/>
              </a:rPr>
              <a:t> keys.  Common arrangements </a:t>
            </a:r>
            <a:r>
              <a:rPr lang="en-US" sz="2400" b="1" dirty="0">
                <a:solidFill>
                  <a:srgbClr val="000000"/>
                </a:solidFill>
                <a:ea typeface="Lucida Sans Unicode" charset="-52"/>
                <a:cs typeface="Lucida Sans Unicode" charset="-52"/>
              </a:rPr>
              <a:t>of the tuning keys on the headstock</a:t>
            </a:r>
            <a:r>
              <a:rPr lang="en-US" sz="2400" b="1" dirty="0" smtClean="0">
                <a:solidFill>
                  <a:srgbClr val="000000"/>
                </a:solidFill>
                <a:ea typeface="Lucida Sans Unicode" charset="-52"/>
                <a:cs typeface="Lucida Sans Unicode" charset="-52"/>
              </a:rPr>
              <a:t> are </a:t>
            </a:r>
            <a:r>
              <a:rPr lang="en-US" sz="2400" b="1" dirty="0">
                <a:solidFill>
                  <a:srgbClr val="000000"/>
                </a:solidFill>
                <a:ea typeface="Lucida Sans Unicode" charset="-52"/>
                <a:cs typeface="Lucida Sans Unicode" charset="-52"/>
              </a:rPr>
              <a:t>3 on each side or all six on one side.  Some guitars don't have headstocks.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8"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7"/>
          <p:cNvGrpSpPr/>
          <p:nvPr/>
        </p:nvGrpSpPr>
        <p:grpSpPr>
          <a:xfrm>
            <a:off x="871593" y="936102"/>
            <a:ext cx="6991326" cy="4824540"/>
            <a:chOff x="871593" y="936102"/>
            <a:chExt cx="6991326" cy="4824540"/>
          </a:xfrm>
        </p:grpSpPr>
        <p:pic>
          <p:nvPicPr>
            <p:cNvPr id="4" name="Picture 3"/>
            <p:cNvPicPr>
              <a:picLocks noChangeAspect="1"/>
            </p:cNvPicPr>
            <p:nvPr/>
          </p:nvPicPr>
          <p:blipFill>
            <a:blip r:embed="rId2"/>
            <a:srcRect l="37306" b="39273"/>
            <a:stretch>
              <a:fillRect/>
            </a:stretch>
          </p:blipFill>
          <p:spPr>
            <a:xfrm rot="759570">
              <a:off x="871593" y="936102"/>
              <a:ext cx="6991326" cy="4824540"/>
            </a:xfrm>
            <a:prstGeom prst="rect">
              <a:avLst/>
            </a:prstGeom>
          </p:spPr>
        </p:pic>
        <p:cxnSp>
          <p:nvCxnSpPr>
            <p:cNvPr id="6" name="Straight Connector 5"/>
            <p:cNvCxnSpPr/>
            <p:nvPr/>
          </p:nvCxnSpPr>
          <p:spPr>
            <a:xfrm rot="16200000" flipH="1">
              <a:off x="4272290" y="3546733"/>
              <a:ext cx="1097280" cy="6738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6453813" y="1175050"/>
              <a:ext cx="639360" cy="4838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6799397" y="2566093"/>
              <a:ext cx="812159" cy="7257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2112372" y="2924642"/>
              <a:ext cx="1270080" cy="12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4358685" y="2095203"/>
              <a:ext cx="1209600" cy="1641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5481841" y="2907365"/>
              <a:ext cx="1097282" cy="3283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1624234" y="4112653"/>
              <a:ext cx="1131840" cy="647974"/>
            </a:xfrm>
            <a:prstGeom prst="line">
              <a:avLst/>
            </a:prstGeom>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7144394" y="3335039"/>
            <a:ext cx="1492716" cy="461665"/>
          </a:xfrm>
          <a:prstGeom prst="rect">
            <a:avLst/>
          </a:prstGeom>
          <a:noFill/>
        </p:spPr>
        <p:txBody>
          <a:bodyPr wrap="none" rtlCol="0">
            <a:spAutoFit/>
          </a:bodyPr>
          <a:lstStyle/>
          <a:p>
            <a:r>
              <a:rPr lang="en-US" sz="2400" dirty="0" smtClean="0"/>
              <a:t>Headstock</a:t>
            </a:r>
            <a:endParaRPr lang="en-US" sz="2400" dirty="0"/>
          </a:p>
        </p:txBody>
      </p:sp>
      <p:sp>
        <p:nvSpPr>
          <p:cNvPr id="32" name="TextBox 31"/>
          <p:cNvSpPr txBox="1"/>
          <p:nvPr/>
        </p:nvSpPr>
        <p:spPr>
          <a:xfrm>
            <a:off x="6371638" y="676108"/>
            <a:ext cx="1689285" cy="461665"/>
          </a:xfrm>
          <a:prstGeom prst="rect">
            <a:avLst/>
          </a:prstGeom>
          <a:noFill/>
        </p:spPr>
        <p:txBody>
          <a:bodyPr wrap="none" rtlCol="0">
            <a:spAutoFit/>
          </a:bodyPr>
          <a:lstStyle/>
          <a:p>
            <a:r>
              <a:rPr lang="en-US" sz="2400" b="1" dirty="0" smtClean="0"/>
              <a:t>Tuning Keys</a:t>
            </a:r>
            <a:endParaRPr lang="en-US" sz="2400" b="1" dirty="0"/>
          </a:p>
        </p:txBody>
      </p:sp>
      <p:sp>
        <p:nvSpPr>
          <p:cNvPr id="18" name="Text Box 6"/>
          <p:cNvSpPr txBox="1">
            <a:spLocks noChangeArrowheads="1"/>
          </p:cNvSpPr>
          <p:nvPr/>
        </p:nvSpPr>
        <p:spPr bwMode="auto">
          <a:xfrm>
            <a:off x="591287" y="5398286"/>
            <a:ext cx="7993983" cy="1235073"/>
          </a:xfrm>
          <a:prstGeom prst="rect">
            <a:avLst/>
          </a:prstGeom>
          <a:noFill/>
          <a:ln w="9525">
            <a:noFill/>
            <a:round/>
            <a:headEnd/>
            <a:tailEnd/>
          </a:ln>
          <a:effectLst/>
        </p:spPr>
        <p:txBody>
          <a:bodyPr lIns="90000" tIns="60876" rIns="90000" bIns="4500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a:solidFill>
                  <a:srgbClr val="000000"/>
                </a:solidFill>
                <a:ea typeface="Lucida Sans Unicode" charset="-52"/>
                <a:cs typeface="Lucida Sans Unicode" charset="-52"/>
              </a:rPr>
              <a:t>The tuning keys are the machine heads that adjust the tension of the strings, allowing the player to change the pitch of the string.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8"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7"/>
          <p:cNvGrpSpPr/>
          <p:nvPr/>
        </p:nvGrpSpPr>
        <p:grpSpPr>
          <a:xfrm>
            <a:off x="871593" y="625062"/>
            <a:ext cx="6991326" cy="4824540"/>
            <a:chOff x="871593" y="936102"/>
            <a:chExt cx="6991326" cy="4824540"/>
          </a:xfrm>
        </p:grpSpPr>
        <p:pic>
          <p:nvPicPr>
            <p:cNvPr id="4" name="Picture 3"/>
            <p:cNvPicPr>
              <a:picLocks noChangeAspect="1"/>
            </p:cNvPicPr>
            <p:nvPr/>
          </p:nvPicPr>
          <p:blipFill>
            <a:blip r:embed="rId2"/>
            <a:srcRect l="37306" b="39273"/>
            <a:stretch>
              <a:fillRect/>
            </a:stretch>
          </p:blipFill>
          <p:spPr>
            <a:xfrm rot="759570">
              <a:off x="871593" y="936102"/>
              <a:ext cx="6991326" cy="4824540"/>
            </a:xfrm>
            <a:prstGeom prst="rect">
              <a:avLst/>
            </a:prstGeom>
          </p:spPr>
        </p:pic>
        <p:cxnSp>
          <p:nvCxnSpPr>
            <p:cNvPr id="6" name="Straight Connector 5"/>
            <p:cNvCxnSpPr/>
            <p:nvPr/>
          </p:nvCxnSpPr>
          <p:spPr>
            <a:xfrm rot="16200000" flipH="1">
              <a:off x="4272290" y="3546733"/>
              <a:ext cx="1097280" cy="6738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6453813" y="1175050"/>
              <a:ext cx="639360" cy="4838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6799397" y="2566093"/>
              <a:ext cx="812159" cy="7257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2112372" y="2924642"/>
              <a:ext cx="1270080" cy="12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4358685" y="2095203"/>
              <a:ext cx="1209600" cy="1641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5481841" y="2907365"/>
              <a:ext cx="1097282" cy="3283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1624234" y="4112653"/>
              <a:ext cx="1131840" cy="647974"/>
            </a:xfrm>
            <a:prstGeom prst="line">
              <a:avLst/>
            </a:prstGeom>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7144394" y="3049919"/>
            <a:ext cx="1162210" cy="369332"/>
          </a:xfrm>
          <a:prstGeom prst="rect">
            <a:avLst/>
          </a:prstGeom>
          <a:noFill/>
        </p:spPr>
        <p:txBody>
          <a:bodyPr wrap="none" rtlCol="0">
            <a:spAutoFit/>
          </a:bodyPr>
          <a:lstStyle/>
          <a:p>
            <a:r>
              <a:rPr lang="en-US" dirty="0" smtClean="0"/>
              <a:t>Headstock</a:t>
            </a:r>
            <a:endParaRPr lang="en-US" dirty="0"/>
          </a:p>
        </p:txBody>
      </p:sp>
      <p:sp>
        <p:nvSpPr>
          <p:cNvPr id="32" name="TextBox 31"/>
          <p:cNvSpPr txBox="1"/>
          <p:nvPr/>
        </p:nvSpPr>
        <p:spPr>
          <a:xfrm>
            <a:off x="6371638" y="434188"/>
            <a:ext cx="1287532" cy="369332"/>
          </a:xfrm>
          <a:prstGeom prst="rect">
            <a:avLst/>
          </a:prstGeom>
          <a:noFill/>
        </p:spPr>
        <p:txBody>
          <a:bodyPr wrap="none" rtlCol="0">
            <a:spAutoFit/>
          </a:bodyPr>
          <a:lstStyle/>
          <a:p>
            <a:r>
              <a:rPr lang="en-US" dirty="0" smtClean="0"/>
              <a:t>Tuning Keys</a:t>
            </a:r>
            <a:endParaRPr lang="en-US" dirty="0"/>
          </a:p>
        </p:txBody>
      </p:sp>
      <p:sp>
        <p:nvSpPr>
          <p:cNvPr id="36" name="TextBox 35"/>
          <p:cNvSpPr txBox="1"/>
          <p:nvPr/>
        </p:nvSpPr>
        <p:spPr>
          <a:xfrm>
            <a:off x="6042010" y="3320207"/>
            <a:ext cx="659255" cy="461665"/>
          </a:xfrm>
          <a:prstGeom prst="rect">
            <a:avLst/>
          </a:prstGeom>
          <a:noFill/>
        </p:spPr>
        <p:txBody>
          <a:bodyPr wrap="none" rtlCol="0">
            <a:spAutoFit/>
          </a:bodyPr>
          <a:lstStyle/>
          <a:p>
            <a:r>
              <a:rPr lang="en-US" sz="2400" b="1" dirty="0" smtClean="0"/>
              <a:t>Nut</a:t>
            </a:r>
            <a:endParaRPr lang="en-US" sz="2400" b="1" dirty="0"/>
          </a:p>
        </p:txBody>
      </p:sp>
      <p:sp>
        <p:nvSpPr>
          <p:cNvPr id="18" name="Text Box 2"/>
          <p:cNvSpPr txBox="1">
            <a:spLocks noChangeArrowheads="1"/>
          </p:cNvSpPr>
          <p:nvPr/>
        </p:nvSpPr>
        <p:spPr bwMode="auto">
          <a:xfrm>
            <a:off x="257175" y="4812480"/>
            <a:ext cx="8684873" cy="1874880"/>
          </a:xfrm>
          <a:prstGeom prst="rect">
            <a:avLst/>
          </a:prstGeom>
          <a:noFill/>
          <a:ln w="9525">
            <a:noFill/>
            <a:round/>
            <a:headEnd/>
            <a:tailEnd/>
          </a:ln>
          <a:effectLst/>
        </p:spPr>
        <p:txBody>
          <a:bodyPr lIns="90000" tIns="60876" rIns="90000" bIns="4500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a:solidFill>
                  <a:srgbClr val="000000"/>
                </a:solidFill>
                <a:ea typeface="Lucida Sans Unicode" charset="-52"/>
                <a:cs typeface="Lucida Sans Unicode" charset="-52"/>
              </a:rPr>
              <a:t>The nut is a small strip of</a:t>
            </a:r>
            <a:r>
              <a:rPr lang="en-US" sz="2400" b="1" dirty="0" smtClean="0">
                <a:solidFill>
                  <a:srgbClr val="000000"/>
                </a:solidFill>
                <a:ea typeface="Lucida Sans Unicode" charset="-52"/>
                <a:cs typeface="Lucida Sans Unicode" charset="-52"/>
              </a:rPr>
              <a:t> medium-hard material (usually bone</a:t>
            </a:r>
            <a:r>
              <a:rPr lang="en-US" sz="2400" b="1" dirty="0">
                <a:solidFill>
                  <a:srgbClr val="000000"/>
                </a:solidFill>
                <a:ea typeface="Lucida Sans Unicode" charset="-52"/>
                <a:cs typeface="Lucida Sans Unicode" charset="-52"/>
              </a:rPr>
              <a:t>, plastic, brass,</a:t>
            </a:r>
            <a:r>
              <a:rPr lang="en-US" sz="2400" b="1" dirty="0" smtClean="0">
                <a:solidFill>
                  <a:srgbClr val="000000"/>
                </a:solidFill>
                <a:ea typeface="Lucida Sans Unicode" charset="-52"/>
                <a:cs typeface="Lucida Sans Unicode" charset="-52"/>
              </a:rPr>
              <a:t> or stainless steel) at the joint where the headstock meets the </a:t>
            </a:r>
            <a:r>
              <a:rPr lang="en-US" sz="2400" b="1" dirty="0" err="1" smtClean="0">
                <a:solidFill>
                  <a:srgbClr val="000000"/>
                </a:solidFill>
                <a:ea typeface="Lucida Sans Unicode" charset="-52"/>
                <a:cs typeface="Lucida Sans Unicode" charset="-52"/>
              </a:rPr>
              <a:t>fretboard</a:t>
            </a:r>
            <a:r>
              <a:rPr lang="en-US" sz="2400" b="1" dirty="0" smtClean="0">
                <a:solidFill>
                  <a:srgbClr val="000000"/>
                </a:solidFill>
                <a:ea typeface="Lucida Sans Unicode" charset="-52"/>
                <a:cs typeface="Lucida Sans Unicode" charset="-52"/>
              </a:rPr>
              <a:t>.  The </a:t>
            </a:r>
            <a:r>
              <a:rPr lang="en-US" sz="2400" b="1" dirty="0">
                <a:solidFill>
                  <a:srgbClr val="000000"/>
                </a:solidFill>
                <a:ea typeface="Lucida Sans Unicode" charset="-52"/>
                <a:cs typeface="Lucida Sans Unicode" charset="-52"/>
              </a:rPr>
              <a:t>nut has grooves in it to guide the strings </a:t>
            </a:r>
            <a:r>
              <a:rPr lang="en-US" sz="2400" b="1" dirty="0" smtClean="0">
                <a:solidFill>
                  <a:srgbClr val="000000"/>
                </a:solidFill>
                <a:ea typeface="Lucida Sans Unicode" charset="-52"/>
                <a:cs typeface="Lucida Sans Unicode" charset="-52"/>
              </a:rPr>
              <a:t>onto </a:t>
            </a:r>
            <a:r>
              <a:rPr lang="en-US" sz="2400" b="1" dirty="0">
                <a:solidFill>
                  <a:srgbClr val="000000"/>
                </a:solidFill>
                <a:ea typeface="Lucida Sans Unicode" charset="-52"/>
                <a:cs typeface="Lucida Sans Unicode" charset="-52"/>
              </a:rPr>
              <a:t>the </a:t>
            </a:r>
            <a:r>
              <a:rPr lang="en-US" sz="2400" b="1" dirty="0" err="1" smtClean="0">
                <a:solidFill>
                  <a:srgbClr val="000000"/>
                </a:solidFill>
                <a:ea typeface="Lucida Sans Unicode" charset="-52"/>
                <a:cs typeface="Lucida Sans Unicode" charset="-52"/>
              </a:rPr>
              <a:t>fretboard</a:t>
            </a:r>
            <a:r>
              <a:rPr lang="en-US" sz="2400" b="1" dirty="0" smtClean="0">
                <a:solidFill>
                  <a:srgbClr val="000000"/>
                </a:solidFill>
                <a:ea typeface="Lucida Sans Unicode" charset="-52"/>
                <a:cs typeface="Lucida Sans Unicode" charset="-52"/>
              </a:rPr>
              <a:t> and it is one of the endpoints of the strings’ vibrating length.</a:t>
            </a:r>
            <a:endParaRPr lang="en-US" sz="2400" b="1" dirty="0">
              <a:solidFill>
                <a:srgbClr val="000000"/>
              </a:solidFill>
              <a:ea typeface="Lucida Sans Unicode" charset="-52"/>
              <a:cs typeface="Lucida Sans Unicode" charset="-5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8"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7"/>
          <p:cNvGrpSpPr/>
          <p:nvPr/>
        </p:nvGrpSpPr>
        <p:grpSpPr>
          <a:xfrm>
            <a:off x="854313" y="1074342"/>
            <a:ext cx="6991326" cy="4824540"/>
            <a:chOff x="871593" y="936102"/>
            <a:chExt cx="6991326" cy="4824540"/>
          </a:xfrm>
        </p:grpSpPr>
        <p:pic>
          <p:nvPicPr>
            <p:cNvPr id="4" name="Picture 3"/>
            <p:cNvPicPr>
              <a:picLocks noChangeAspect="1"/>
            </p:cNvPicPr>
            <p:nvPr/>
          </p:nvPicPr>
          <p:blipFill>
            <a:blip r:embed="rId2"/>
            <a:srcRect l="37306" b="39273"/>
            <a:stretch>
              <a:fillRect/>
            </a:stretch>
          </p:blipFill>
          <p:spPr>
            <a:xfrm rot="759570">
              <a:off x="871593" y="936102"/>
              <a:ext cx="6991326" cy="4824540"/>
            </a:xfrm>
            <a:prstGeom prst="rect">
              <a:avLst/>
            </a:prstGeom>
          </p:spPr>
        </p:pic>
        <p:cxnSp>
          <p:nvCxnSpPr>
            <p:cNvPr id="6" name="Straight Connector 5"/>
            <p:cNvCxnSpPr/>
            <p:nvPr/>
          </p:nvCxnSpPr>
          <p:spPr>
            <a:xfrm rot="16200000" flipH="1">
              <a:off x="4272290" y="3546733"/>
              <a:ext cx="1097280" cy="6738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6453813" y="1175050"/>
              <a:ext cx="639360" cy="4838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6799397" y="2566093"/>
              <a:ext cx="812159" cy="7257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2112372" y="2924642"/>
              <a:ext cx="1270080" cy="12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4358685" y="2095203"/>
              <a:ext cx="1209600" cy="1641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5481841" y="2907365"/>
              <a:ext cx="1097282" cy="3283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1624234" y="4112653"/>
              <a:ext cx="1131840" cy="64797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2122662" y="5063040"/>
            <a:ext cx="1444777" cy="461665"/>
          </a:xfrm>
          <a:prstGeom prst="rect">
            <a:avLst/>
          </a:prstGeom>
          <a:noFill/>
        </p:spPr>
        <p:txBody>
          <a:bodyPr wrap="none" rtlCol="0">
            <a:spAutoFit/>
          </a:bodyPr>
          <a:lstStyle/>
          <a:p>
            <a:r>
              <a:rPr lang="en-US" sz="2400" b="1" dirty="0" err="1" smtClean="0"/>
              <a:t>Fretboard</a:t>
            </a:r>
            <a:endParaRPr lang="en-US" sz="2400" b="1" dirty="0"/>
          </a:p>
        </p:txBody>
      </p:sp>
      <p:sp>
        <p:nvSpPr>
          <p:cNvPr id="30" name="TextBox 29"/>
          <p:cNvSpPr txBox="1"/>
          <p:nvPr/>
        </p:nvSpPr>
        <p:spPr>
          <a:xfrm>
            <a:off x="7118474" y="3447359"/>
            <a:ext cx="1162210" cy="369332"/>
          </a:xfrm>
          <a:prstGeom prst="rect">
            <a:avLst/>
          </a:prstGeom>
          <a:noFill/>
        </p:spPr>
        <p:txBody>
          <a:bodyPr wrap="none" rtlCol="0">
            <a:spAutoFit/>
          </a:bodyPr>
          <a:lstStyle/>
          <a:p>
            <a:r>
              <a:rPr lang="en-US" dirty="0" smtClean="0"/>
              <a:t>Headstock</a:t>
            </a:r>
            <a:endParaRPr lang="en-US" dirty="0"/>
          </a:p>
        </p:txBody>
      </p:sp>
      <p:sp>
        <p:nvSpPr>
          <p:cNvPr id="31" name="TextBox 30"/>
          <p:cNvSpPr txBox="1"/>
          <p:nvPr/>
        </p:nvSpPr>
        <p:spPr>
          <a:xfrm>
            <a:off x="4924608" y="1280908"/>
            <a:ext cx="691415" cy="461665"/>
          </a:xfrm>
          <a:prstGeom prst="rect">
            <a:avLst/>
          </a:prstGeom>
          <a:noFill/>
        </p:spPr>
        <p:txBody>
          <a:bodyPr wrap="none" rtlCol="0">
            <a:spAutoFit/>
          </a:bodyPr>
          <a:lstStyle/>
          <a:p>
            <a:r>
              <a:rPr lang="en-US" sz="2400" b="1" dirty="0" smtClean="0"/>
              <a:t>Fret</a:t>
            </a:r>
            <a:endParaRPr lang="en-US" sz="2400" b="1" dirty="0"/>
          </a:p>
        </p:txBody>
      </p:sp>
      <p:sp>
        <p:nvSpPr>
          <p:cNvPr id="32" name="TextBox 31"/>
          <p:cNvSpPr txBox="1"/>
          <p:nvPr/>
        </p:nvSpPr>
        <p:spPr>
          <a:xfrm>
            <a:off x="6371638" y="822988"/>
            <a:ext cx="1287532" cy="369332"/>
          </a:xfrm>
          <a:prstGeom prst="rect">
            <a:avLst/>
          </a:prstGeom>
          <a:noFill/>
        </p:spPr>
        <p:txBody>
          <a:bodyPr wrap="none" rtlCol="0">
            <a:spAutoFit/>
          </a:bodyPr>
          <a:lstStyle/>
          <a:p>
            <a:r>
              <a:rPr lang="en-US" dirty="0" smtClean="0"/>
              <a:t>Tuning Keys</a:t>
            </a:r>
            <a:endParaRPr lang="en-US" dirty="0"/>
          </a:p>
        </p:txBody>
      </p:sp>
      <p:sp>
        <p:nvSpPr>
          <p:cNvPr id="36" name="TextBox 35"/>
          <p:cNvSpPr txBox="1"/>
          <p:nvPr/>
        </p:nvSpPr>
        <p:spPr>
          <a:xfrm>
            <a:off x="5928502" y="3706560"/>
            <a:ext cx="532267" cy="369332"/>
          </a:xfrm>
          <a:prstGeom prst="rect">
            <a:avLst/>
          </a:prstGeom>
          <a:noFill/>
        </p:spPr>
        <p:txBody>
          <a:bodyPr wrap="none" rtlCol="0">
            <a:spAutoFit/>
          </a:bodyPr>
          <a:lstStyle/>
          <a:p>
            <a:r>
              <a:rPr lang="en-US" dirty="0" smtClean="0"/>
              <a:t>Nut</a:t>
            </a:r>
            <a:endParaRPr lang="en-US" dirty="0"/>
          </a:p>
        </p:txBody>
      </p:sp>
      <p:sp>
        <p:nvSpPr>
          <p:cNvPr id="18" name="Rectangle 17"/>
          <p:cNvSpPr/>
          <p:nvPr/>
        </p:nvSpPr>
        <p:spPr>
          <a:xfrm>
            <a:off x="184941" y="194087"/>
            <a:ext cx="4572000" cy="2246769"/>
          </a:xfrm>
          <a:prstGeom prst="rect">
            <a:avLst/>
          </a:prstGeom>
        </p:spPr>
        <p:txBody>
          <a:bodyPr>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b="1" dirty="0" smtClean="0">
                <a:solidFill>
                  <a:srgbClr val="000000"/>
                </a:solidFill>
                <a:ea typeface="Lucida Sans Unicode" charset="-52"/>
                <a:cs typeface="Lucida Sans Unicode" charset="-52"/>
              </a:rPr>
              <a:t>The frets are metal strips located at points on the </a:t>
            </a:r>
            <a:r>
              <a:rPr lang="en-US" sz="2000" b="1" dirty="0" err="1" smtClean="0">
                <a:solidFill>
                  <a:srgbClr val="000000"/>
                </a:solidFill>
                <a:ea typeface="Lucida Sans Unicode" charset="-52"/>
                <a:cs typeface="Lucida Sans Unicode" charset="-52"/>
              </a:rPr>
              <a:t>fretboard</a:t>
            </a:r>
            <a:r>
              <a:rPr lang="en-US" sz="2000" b="1" dirty="0" smtClean="0">
                <a:solidFill>
                  <a:srgbClr val="000000"/>
                </a:solidFill>
                <a:ea typeface="Lucida Sans Unicode" charset="-52"/>
                <a:cs typeface="Lucida Sans Unicode" charset="-52"/>
              </a:rPr>
              <a:t> that divide it into half-steps of the scale.  Classical guitars generally have 19 frets and electric guitars have 21-24 frets, but some guitars have up to 27 frets.  We play individual notes and chords using the frets.</a:t>
            </a:r>
            <a:endParaRPr lang="en-US" sz="2000" b="1" dirty="0">
              <a:solidFill>
                <a:srgbClr val="000000"/>
              </a:solidFill>
              <a:ea typeface="Lucida Sans Unicode" charset="-52"/>
              <a:cs typeface="Lucida Sans Unicode" charset="-52"/>
            </a:endParaRPr>
          </a:p>
        </p:txBody>
      </p:sp>
      <p:sp>
        <p:nvSpPr>
          <p:cNvPr id="20" name="Text Box 4"/>
          <p:cNvSpPr txBox="1">
            <a:spLocks noChangeArrowheads="1"/>
          </p:cNvSpPr>
          <p:nvPr/>
        </p:nvSpPr>
        <p:spPr bwMode="auto">
          <a:xfrm>
            <a:off x="194627" y="5607360"/>
            <a:ext cx="8785213" cy="1116013"/>
          </a:xfrm>
          <a:prstGeom prst="rect">
            <a:avLst/>
          </a:prstGeom>
          <a:noFill/>
          <a:ln w="9525">
            <a:noFill/>
            <a:round/>
            <a:headEnd/>
            <a:tailEnd/>
          </a:ln>
          <a:effectLst/>
        </p:spPr>
        <p:txBody>
          <a:bodyPr lIns="90000" tIns="60876" rIns="90000" bIns="4500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b="1" dirty="0">
                <a:solidFill>
                  <a:srgbClr val="000000"/>
                </a:solidFill>
                <a:ea typeface="Lucida Sans Unicode" charset="-52"/>
                <a:cs typeface="Lucida Sans Unicode" charset="-52"/>
              </a:rPr>
              <a:t>The </a:t>
            </a:r>
            <a:r>
              <a:rPr lang="en-US" sz="2000" b="1" dirty="0" err="1">
                <a:solidFill>
                  <a:srgbClr val="000000"/>
                </a:solidFill>
                <a:ea typeface="Lucida Sans Unicode" charset="-52"/>
                <a:cs typeface="Lucida Sans Unicode" charset="-52"/>
              </a:rPr>
              <a:t>fretboard</a:t>
            </a:r>
            <a:r>
              <a:rPr lang="en-US" sz="2000" b="1" dirty="0">
                <a:solidFill>
                  <a:srgbClr val="000000"/>
                </a:solidFill>
                <a:ea typeface="Lucida Sans Unicode" charset="-52"/>
                <a:cs typeface="Lucida Sans Unicode" charset="-52"/>
              </a:rPr>
              <a:t> (also known as the fingerboard) is the piece of wood embedded with metal frets that </a:t>
            </a:r>
            <a:r>
              <a:rPr lang="en-US" sz="2000" b="1" dirty="0" smtClean="0">
                <a:solidFill>
                  <a:srgbClr val="000000"/>
                </a:solidFill>
                <a:ea typeface="Lucida Sans Unicode" charset="-52"/>
                <a:cs typeface="Lucida Sans Unicode" charset="-52"/>
              </a:rPr>
              <a:t>makes </a:t>
            </a:r>
            <a:r>
              <a:rPr lang="en-US" sz="2000" b="1" dirty="0">
                <a:solidFill>
                  <a:srgbClr val="000000"/>
                </a:solidFill>
                <a:ea typeface="Lucida Sans Unicode" charset="-52"/>
                <a:cs typeface="Lucida Sans Unicode" charset="-52"/>
              </a:rPr>
              <a:t>up the top portion of the neck. </a:t>
            </a:r>
            <a:r>
              <a:rPr lang="en-US" sz="2000" b="1" dirty="0" smtClean="0">
                <a:solidFill>
                  <a:srgbClr val="000000"/>
                </a:solidFill>
                <a:ea typeface="Lucida Sans Unicode" charset="-52"/>
                <a:cs typeface="Lucida Sans Unicode" charset="-52"/>
              </a:rPr>
              <a:t> It is commonly </a:t>
            </a:r>
            <a:r>
              <a:rPr lang="en-US" sz="2000" b="1" dirty="0">
                <a:solidFill>
                  <a:srgbClr val="000000"/>
                </a:solidFill>
                <a:ea typeface="Lucida Sans Unicode" charset="-52"/>
                <a:cs typeface="Lucida Sans Unicode" charset="-52"/>
              </a:rPr>
              <a:t>made of wood (rosewood, ebony, maple) or manufactured/composite </a:t>
            </a:r>
            <a:r>
              <a:rPr lang="en-US" sz="2000" b="1" dirty="0" smtClean="0">
                <a:solidFill>
                  <a:srgbClr val="000000"/>
                </a:solidFill>
                <a:ea typeface="Lucida Sans Unicode" charset="-52"/>
                <a:cs typeface="Lucida Sans Unicode" charset="-52"/>
              </a:rPr>
              <a:t>materials.</a:t>
            </a:r>
            <a:endParaRPr lang="en-US" sz="2000" b="1" dirty="0">
              <a:solidFill>
                <a:srgbClr val="000000"/>
              </a:solidFill>
              <a:ea typeface="Lucida Sans Unicode" charset="-52"/>
              <a:cs typeface="Lucida Sans Unicode" charset="-5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18" grpId="0"/>
      <p:bldP spid="20"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7"/>
          <p:cNvGrpSpPr/>
          <p:nvPr/>
        </p:nvGrpSpPr>
        <p:grpSpPr>
          <a:xfrm>
            <a:off x="871593" y="538662"/>
            <a:ext cx="6991326" cy="4824540"/>
            <a:chOff x="871593" y="936102"/>
            <a:chExt cx="6991326" cy="4824540"/>
          </a:xfrm>
        </p:grpSpPr>
        <p:pic>
          <p:nvPicPr>
            <p:cNvPr id="4" name="Picture 3"/>
            <p:cNvPicPr>
              <a:picLocks noChangeAspect="1"/>
            </p:cNvPicPr>
            <p:nvPr/>
          </p:nvPicPr>
          <p:blipFill>
            <a:blip r:embed="rId2"/>
            <a:srcRect l="37306" b="39273"/>
            <a:stretch>
              <a:fillRect/>
            </a:stretch>
          </p:blipFill>
          <p:spPr>
            <a:xfrm rot="759570">
              <a:off x="871593" y="936102"/>
              <a:ext cx="6991326" cy="4824540"/>
            </a:xfrm>
            <a:prstGeom prst="rect">
              <a:avLst/>
            </a:prstGeom>
          </p:spPr>
        </p:pic>
        <p:cxnSp>
          <p:nvCxnSpPr>
            <p:cNvPr id="6" name="Straight Connector 5"/>
            <p:cNvCxnSpPr/>
            <p:nvPr/>
          </p:nvCxnSpPr>
          <p:spPr>
            <a:xfrm rot="16200000" flipH="1">
              <a:off x="4272290" y="3546733"/>
              <a:ext cx="1097280" cy="6738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6453813" y="1175050"/>
              <a:ext cx="639360" cy="4838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6799397" y="2566093"/>
              <a:ext cx="812159" cy="7257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2112372" y="2924642"/>
              <a:ext cx="1270080" cy="12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4358685" y="2095203"/>
              <a:ext cx="1209600" cy="1641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5481841" y="2907365"/>
              <a:ext cx="1097282" cy="3283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1624234" y="4112653"/>
              <a:ext cx="1131840" cy="64797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1958509" y="4605120"/>
            <a:ext cx="1111264" cy="369332"/>
          </a:xfrm>
          <a:prstGeom prst="rect">
            <a:avLst/>
          </a:prstGeom>
          <a:noFill/>
        </p:spPr>
        <p:txBody>
          <a:bodyPr wrap="none" rtlCol="0">
            <a:spAutoFit/>
          </a:bodyPr>
          <a:lstStyle/>
          <a:p>
            <a:r>
              <a:rPr lang="en-US" dirty="0" err="1" smtClean="0"/>
              <a:t>Fretboard</a:t>
            </a:r>
            <a:endParaRPr lang="en-US" dirty="0"/>
          </a:p>
        </p:txBody>
      </p:sp>
      <p:sp>
        <p:nvSpPr>
          <p:cNvPr id="30" name="TextBox 29"/>
          <p:cNvSpPr txBox="1"/>
          <p:nvPr/>
        </p:nvSpPr>
        <p:spPr>
          <a:xfrm>
            <a:off x="7144394" y="2937599"/>
            <a:ext cx="1162210" cy="369332"/>
          </a:xfrm>
          <a:prstGeom prst="rect">
            <a:avLst/>
          </a:prstGeom>
          <a:noFill/>
        </p:spPr>
        <p:txBody>
          <a:bodyPr wrap="none" rtlCol="0">
            <a:spAutoFit/>
          </a:bodyPr>
          <a:lstStyle/>
          <a:p>
            <a:r>
              <a:rPr lang="en-US" dirty="0" smtClean="0"/>
              <a:t>Headstock</a:t>
            </a:r>
            <a:endParaRPr lang="en-US" dirty="0"/>
          </a:p>
        </p:txBody>
      </p:sp>
      <p:sp>
        <p:nvSpPr>
          <p:cNvPr id="31" name="TextBox 30"/>
          <p:cNvSpPr txBox="1"/>
          <p:nvPr/>
        </p:nvSpPr>
        <p:spPr>
          <a:xfrm>
            <a:off x="4766016" y="805708"/>
            <a:ext cx="559092" cy="369332"/>
          </a:xfrm>
          <a:prstGeom prst="rect">
            <a:avLst/>
          </a:prstGeom>
          <a:noFill/>
        </p:spPr>
        <p:txBody>
          <a:bodyPr wrap="none" rtlCol="0">
            <a:spAutoFit/>
          </a:bodyPr>
          <a:lstStyle/>
          <a:p>
            <a:r>
              <a:rPr lang="en-US" dirty="0" smtClean="0"/>
              <a:t>Fret</a:t>
            </a:r>
            <a:endParaRPr lang="en-US" dirty="0"/>
          </a:p>
        </p:txBody>
      </p:sp>
      <p:sp>
        <p:nvSpPr>
          <p:cNvPr id="32" name="TextBox 31"/>
          <p:cNvSpPr txBox="1"/>
          <p:nvPr/>
        </p:nvSpPr>
        <p:spPr>
          <a:xfrm>
            <a:off x="6371638" y="330508"/>
            <a:ext cx="1287532" cy="369332"/>
          </a:xfrm>
          <a:prstGeom prst="rect">
            <a:avLst/>
          </a:prstGeom>
          <a:noFill/>
        </p:spPr>
        <p:txBody>
          <a:bodyPr wrap="none" rtlCol="0">
            <a:spAutoFit/>
          </a:bodyPr>
          <a:lstStyle/>
          <a:p>
            <a:r>
              <a:rPr lang="en-US" dirty="0" smtClean="0"/>
              <a:t>Tuning Keys</a:t>
            </a:r>
            <a:endParaRPr lang="en-US" dirty="0"/>
          </a:p>
        </p:txBody>
      </p:sp>
      <p:sp>
        <p:nvSpPr>
          <p:cNvPr id="34" name="TextBox 33"/>
          <p:cNvSpPr txBox="1"/>
          <p:nvPr/>
        </p:nvSpPr>
        <p:spPr>
          <a:xfrm>
            <a:off x="1576068" y="1490974"/>
            <a:ext cx="2221732" cy="461665"/>
          </a:xfrm>
          <a:prstGeom prst="rect">
            <a:avLst/>
          </a:prstGeom>
          <a:noFill/>
        </p:spPr>
        <p:txBody>
          <a:bodyPr wrap="none" rtlCol="0">
            <a:spAutoFit/>
          </a:bodyPr>
          <a:lstStyle/>
          <a:p>
            <a:r>
              <a:rPr lang="en-US" sz="2400" b="1" dirty="0" smtClean="0"/>
              <a:t>Position Marker</a:t>
            </a:r>
            <a:endParaRPr lang="en-US" sz="2400" b="1" dirty="0"/>
          </a:p>
        </p:txBody>
      </p:sp>
      <p:sp>
        <p:nvSpPr>
          <p:cNvPr id="36" name="TextBox 35"/>
          <p:cNvSpPr txBox="1"/>
          <p:nvPr/>
        </p:nvSpPr>
        <p:spPr>
          <a:xfrm>
            <a:off x="5928502" y="3222720"/>
            <a:ext cx="532267" cy="369332"/>
          </a:xfrm>
          <a:prstGeom prst="rect">
            <a:avLst/>
          </a:prstGeom>
          <a:noFill/>
        </p:spPr>
        <p:txBody>
          <a:bodyPr wrap="none" rtlCol="0">
            <a:spAutoFit/>
          </a:bodyPr>
          <a:lstStyle/>
          <a:p>
            <a:r>
              <a:rPr lang="en-US" dirty="0" smtClean="0"/>
              <a:t>Nut</a:t>
            </a:r>
            <a:endParaRPr lang="en-US" dirty="0"/>
          </a:p>
        </p:txBody>
      </p:sp>
      <p:sp>
        <p:nvSpPr>
          <p:cNvPr id="18" name="TextBox 17"/>
          <p:cNvSpPr txBox="1"/>
          <p:nvPr/>
        </p:nvSpPr>
        <p:spPr>
          <a:xfrm>
            <a:off x="138235" y="5112692"/>
            <a:ext cx="8786534" cy="1631216"/>
          </a:xfrm>
          <a:prstGeom prst="rect">
            <a:avLst/>
          </a:prstGeom>
          <a:noFill/>
        </p:spPr>
        <p:txBody>
          <a:bodyPr wrap="square" rtlCol="0">
            <a:spAutoFit/>
          </a:bodyPr>
          <a:lstStyle/>
          <a:p>
            <a:r>
              <a:rPr lang="en-US" sz="2000" b="1" dirty="0" smtClean="0"/>
              <a:t>Position markers are small visual aids inlaid into the upper edge of the </a:t>
            </a:r>
            <a:r>
              <a:rPr lang="en-US" sz="2000" b="1" dirty="0" err="1" smtClean="0"/>
              <a:t>fretboard</a:t>
            </a:r>
            <a:r>
              <a:rPr lang="en-US" sz="2000" b="1" dirty="0" smtClean="0"/>
              <a:t> between frets that are small enough to be visible only to the player.  Common shapes are dots, diamonds, parallelograms, or boxes. These can be made of mother of pearl, abalone, ivory, </a:t>
            </a:r>
            <a:r>
              <a:rPr lang="en-US" sz="2000" b="1" dirty="0" err="1" smtClean="0"/>
              <a:t>coloured</a:t>
            </a:r>
            <a:r>
              <a:rPr lang="en-US" sz="2000" b="1" dirty="0" smtClean="0"/>
              <a:t> wood or other exotic materials (usually for older or higher-end guitars) or plastic or painted (cheaper guitars).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7"/>
          <p:cNvGrpSpPr/>
          <p:nvPr/>
        </p:nvGrpSpPr>
        <p:grpSpPr>
          <a:xfrm>
            <a:off x="871593" y="702822"/>
            <a:ext cx="6991326" cy="4824540"/>
            <a:chOff x="871593" y="936102"/>
            <a:chExt cx="6991326" cy="4824540"/>
          </a:xfrm>
        </p:grpSpPr>
        <p:pic>
          <p:nvPicPr>
            <p:cNvPr id="4" name="Picture 3"/>
            <p:cNvPicPr>
              <a:picLocks noChangeAspect="1"/>
            </p:cNvPicPr>
            <p:nvPr/>
          </p:nvPicPr>
          <p:blipFill>
            <a:blip r:embed="rId2"/>
            <a:srcRect l="37306" b="39273"/>
            <a:stretch>
              <a:fillRect/>
            </a:stretch>
          </p:blipFill>
          <p:spPr>
            <a:xfrm rot="759570">
              <a:off x="871593" y="936102"/>
              <a:ext cx="6991326" cy="4824540"/>
            </a:xfrm>
            <a:prstGeom prst="rect">
              <a:avLst/>
            </a:prstGeom>
          </p:spPr>
        </p:pic>
        <p:cxnSp>
          <p:nvCxnSpPr>
            <p:cNvPr id="6" name="Straight Connector 5"/>
            <p:cNvCxnSpPr/>
            <p:nvPr/>
          </p:nvCxnSpPr>
          <p:spPr>
            <a:xfrm rot="16200000" flipH="1">
              <a:off x="4272290" y="3546733"/>
              <a:ext cx="1097280" cy="6738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6453813" y="1175050"/>
              <a:ext cx="639360" cy="4838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6714612" y="2650877"/>
              <a:ext cx="834855" cy="5788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2112372" y="2924642"/>
              <a:ext cx="1270080" cy="12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4358685" y="2095203"/>
              <a:ext cx="1209600" cy="1641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5481841" y="2907365"/>
              <a:ext cx="1097282" cy="3283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1624234" y="4112653"/>
              <a:ext cx="1131840" cy="64797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1958509" y="4691520"/>
            <a:ext cx="1111264" cy="369332"/>
          </a:xfrm>
          <a:prstGeom prst="rect">
            <a:avLst/>
          </a:prstGeom>
          <a:noFill/>
        </p:spPr>
        <p:txBody>
          <a:bodyPr wrap="none" rtlCol="0">
            <a:spAutoFit/>
          </a:bodyPr>
          <a:lstStyle/>
          <a:p>
            <a:r>
              <a:rPr lang="en-US" dirty="0" err="1" smtClean="0"/>
              <a:t>Fretboard</a:t>
            </a:r>
            <a:endParaRPr lang="en-US" dirty="0"/>
          </a:p>
        </p:txBody>
      </p:sp>
      <p:sp>
        <p:nvSpPr>
          <p:cNvPr id="30" name="TextBox 29"/>
          <p:cNvSpPr txBox="1"/>
          <p:nvPr/>
        </p:nvSpPr>
        <p:spPr>
          <a:xfrm>
            <a:off x="6842611" y="3124454"/>
            <a:ext cx="1162210" cy="369332"/>
          </a:xfrm>
          <a:prstGeom prst="rect">
            <a:avLst/>
          </a:prstGeom>
          <a:noFill/>
        </p:spPr>
        <p:txBody>
          <a:bodyPr wrap="none" rtlCol="0">
            <a:spAutoFit/>
          </a:bodyPr>
          <a:lstStyle/>
          <a:p>
            <a:r>
              <a:rPr lang="en-US" dirty="0" smtClean="0"/>
              <a:t>Headstock</a:t>
            </a:r>
            <a:endParaRPr lang="en-US" dirty="0"/>
          </a:p>
        </p:txBody>
      </p:sp>
      <p:sp>
        <p:nvSpPr>
          <p:cNvPr id="31" name="TextBox 30"/>
          <p:cNvSpPr txBox="1"/>
          <p:nvPr/>
        </p:nvSpPr>
        <p:spPr>
          <a:xfrm>
            <a:off x="4766016" y="892108"/>
            <a:ext cx="559092" cy="369332"/>
          </a:xfrm>
          <a:prstGeom prst="rect">
            <a:avLst/>
          </a:prstGeom>
          <a:noFill/>
        </p:spPr>
        <p:txBody>
          <a:bodyPr wrap="none" rtlCol="0">
            <a:spAutoFit/>
          </a:bodyPr>
          <a:lstStyle/>
          <a:p>
            <a:r>
              <a:rPr lang="en-US" dirty="0" smtClean="0"/>
              <a:t>Fret</a:t>
            </a:r>
            <a:endParaRPr lang="en-US" dirty="0"/>
          </a:p>
        </p:txBody>
      </p:sp>
      <p:sp>
        <p:nvSpPr>
          <p:cNvPr id="32" name="TextBox 31"/>
          <p:cNvSpPr txBox="1"/>
          <p:nvPr/>
        </p:nvSpPr>
        <p:spPr>
          <a:xfrm>
            <a:off x="6371638" y="416908"/>
            <a:ext cx="1287532" cy="369332"/>
          </a:xfrm>
          <a:prstGeom prst="rect">
            <a:avLst/>
          </a:prstGeom>
          <a:noFill/>
        </p:spPr>
        <p:txBody>
          <a:bodyPr wrap="none" rtlCol="0">
            <a:spAutoFit/>
          </a:bodyPr>
          <a:lstStyle/>
          <a:p>
            <a:r>
              <a:rPr lang="en-US" dirty="0" smtClean="0"/>
              <a:t>Tuning Keys</a:t>
            </a:r>
            <a:endParaRPr lang="en-US" dirty="0"/>
          </a:p>
        </p:txBody>
      </p:sp>
      <p:sp>
        <p:nvSpPr>
          <p:cNvPr id="34" name="TextBox 33"/>
          <p:cNvSpPr txBox="1"/>
          <p:nvPr/>
        </p:nvSpPr>
        <p:spPr>
          <a:xfrm>
            <a:off x="2105829" y="1669707"/>
            <a:ext cx="1669297" cy="369332"/>
          </a:xfrm>
          <a:prstGeom prst="rect">
            <a:avLst/>
          </a:prstGeom>
          <a:noFill/>
        </p:spPr>
        <p:txBody>
          <a:bodyPr wrap="none" rtlCol="0">
            <a:spAutoFit/>
          </a:bodyPr>
          <a:lstStyle/>
          <a:p>
            <a:r>
              <a:rPr lang="en-US" dirty="0" smtClean="0"/>
              <a:t>Position Marker</a:t>
            </a:r>
            <a:endParaRPr lang="en-US" dirty="0"/>
          </a:p>
        </p:txBody>
      </p:sp>
      <p:sp>
        <p:nvSpPr>
          <p:cNvPr id="35" name="TextBox 34"/>
          <p:cNvSpPr txBox="1"/>
          <p:nvPr/>
        </p:nvSpPr>
        <p:spPr>
          <a:xfrm>
            <a:off x="4881408" y="4121280"/>
            <a:ext cx="818854" cy="461665"/>
          </a:xfrm>
          <a:prstGeom prst="rect">
            <a:avLst/>
          </a:prstGeom>
          <a:noFill/>
        </p:spPr>
        <p:txBody>
          <a:bodyPr wrap="none" rtlCol="0">
            <a:spAutoFit/>
          </a:bodyPr>
          <a:lstStyle/>
          <a:p>
            <a:r>
              <a:rPr lang="en-US" sz="2400" b="1" dirty="0" smtClean="0"/>
              <a:t>Neck</a:t>
            </a:r>
            <a:endParaRPr lang="en-US" sz="2400" b="1" dirty="0"/>
          </a:p>
        </p:txBody>
      </p:sp>
      <p:sp>
        <p:nvSpPr>
          <p:cNvPr id="36" name="TextBox 35"/>
          <p:cNvSpPr txBox="1"/>
          <p:nvPr/>
        </p:nvSpPr>
        <p:spPr>
          <a:xfrm>
            <a:off x="5928502" y="3309120"/>
            <a:ext cx="532267" cy="369332"/>
          </a:xfrm>
          <a:prstGeom prst="rect">
            <a:avLst/>
          </a:prstGeom>
          <a:noFill/>
        </p:spPr>
        <p:txBody>
          <a:bodyPr wrap="none" rtlCol="0">
            <a:spAutoFit/>
          </a:bodyPr>
          <a:lstStyle/>
          <a:p>
            <a:r>
              <a:rPr lang="en-US" dirty="0" smtClean="0"/>
              <a:t>Nut</a:t>
            </a:r>
            <a:endParaRPr lang="en-US" dirty="0"/>
          </a:p>
        </p:txBody>
      </p:sp>
      <p:sp>
        <p:nvSpPr>
          <p:cNvPr id="18" name="Text Box 5"/>
          <p:cNvSpPr txBox="1">
            <a:spLocks noChangeArrowheads="1"/>
          </p:cNvSpPr>
          <p:nvPr/>
        </p:nvSpPr>
        <p:spPr bwMode="auto">
          <a:xfrm>
            <a:off x="304259" y="5443200"/>
            <a:ext cx="8574618" cy="1235520"/>
          </a:xfrm>
          <a:prstGeom prst="rect">
            <a:avLst/>
          </a:prstGeom>
          <a:noFill/>
          <a:ln w="9525">
            <a:noFill/>
            <a:round/>
            <a:headEnd/>
            <a:tailEnd/>
          </a:ln>
          <a:effectLst/>
        </p:spPr>
        <p:txBody>
          <a:bodyPr lIns="90000" tIns="60876" rIns="90000" bIns="45000">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400" b="1" dirty="0">
                <a:solidFill>
                  <a:srgbClr val="000000"/>
                </a:solidFill>
                <a:ea typeface="Lucida Sans Unicode" charset="-52"/>
                <a:cs typeface="Lucida Sans Unicode" charset="-52"/>
              </a:rPr>
              <a:t>The neck is the long wooden extension from the body of the guitar.  It contains the </a:t>
            </a:r>
            <a:r>
              <a:rPr lang="en-US" sz="2400" b="1" dirty="0" err="1">
                <a:solidFill>
                  <a:srgbClr val="000000"/>
                </a:solidFill>
                <a:ea typeface="Lucida Sans Unicode" charset="-52"/>
                <a:cs typeface="Lucida Sans Unicode" charset="-52"/>
              </a:rPr>
              <a:t>fretboard</a:t>
            </a:r>
            <a:r>
              <a:rPr lang="en-US" sz="2400" b="1" dirty="0">
                <a:solidFill>
                  <a:srgbClr val="000000"/>
                </a:solidFill>
                <a:ea typeface="Lucida Sans Unicode" charset="-52"/>
                <a:cs typeface="Lucida Sans Unicode" charset="-52"/>
              </a:rPr>
              <a:t>, frets,</a:t>
            </a:r>
            <a:r>
              <a:rPr lang="en-US" sz="2400" b="1" dirty="0" smtClean="0">
                <a:solidFill>
                  <a:srgbClr val="000000"/>
                </a:solidFill>
                <a:ea typeface="Lucida Sans Unicode" charset="-52"/>
                <a:cs typeface="Lucida Sans Unicode" charset="-52"/>
              </a:rPr>
              <a:t> position markers, nut</a:t>
            </a:r>
            <a:r>
              <a:rPr lang="en-US" sz="2400" b="1" dirty="0">
                <a:solidFill>
                  <a:srgbClr val="000000"/>
                </a:solidFill>
                <a:ea typeface="Lucida Sans Unicode" charset="-52"/>
                <a:cs typeface="Lucida Sans Unicode" charset="-52"/>
              </a:rPr>
              <a:t>, headstock, and tuning keys</a:t>
            </a:r>
            <a:r>
              <a:rPr lang="en-US" sz="2400" b="1" dirty="0" smtClean="0">
                <a:solidFill>
                  <a:srgbClr val="000000"/>
                </a:solidFill>
                <a:ea typeface="Lucida Sans Unicode" charset="-52"/>
                <a:cs typeface="Lucida Sans Unicode" charset="-52"/>
              </a:rPr>
              <a:t>.</a:t>
            </a:r>
            <a:endParaRPr lang="en-US" sz="2400" b="1" dirty="0">
              <a:solidFill>
                <a:srgbClr val="000000"/>
              </a:solidFill>
              <a:ea typeface="Lucida Sans Unicode" charset="-52"/>
              <a:cs typeface="Lucida Sans Unicode" charset="-52"/>
            </a:endParaRPr>
          </a:p>
        </p:txBody>
      </p:sp>
      <p:cxnSp>
        <p:nvCxnSpPr>
          <p:cNvPr id="22" name="Elbow Connector 21"/>
          <p:cNvCxnSpPr/>
          <p:nvPr/>
        </p:nvCxnSpPr>
        <p:spPr>
          <a:xfrm>
            <a:off x="471108" y="4582945"/>
            <a:ext cx="7641534" cy="914400"/>
          </a:xfrm>
          <a:prstGeom prst="bentConnector3">
            <a:avLst>
              <a:gd name="adj1" fmla="val 140"/>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6330773" y="3722528"/>
            <a:ext cx="35480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endCxn id="4" idx="2"/>
          </p:cNvCxnSpPr>
          <p:nvPr/>
        </p:nvCxnSpPr>
        <p:spPr>
          <a:xfrm rot="10800000" flipV="1">
            <a:off x="3838592" y="4582945"/>
            <a:ext cx="1486519" cy="88577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1018</Words>
  <Application>Microsoft Macintosh PowerPoint</Application>
  <PresentationFormat>On-screen Show (4:3)</PresentationFormat>
  <Paragraphs>79</Paragraphs>
  <Slides>21</Slides>
  <Notes>0</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Penns Valley Area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Leskowicz, Paul</dc:creator>
  <cp:lastModifiedBy>Leskowicz, Paul</cp:lastModifiedBy>
  <cp:revision>1</cp:revision>
  <dcterms:created xsi:type="dcterms:W3CDTF">2011-04-26T13:05:04Z</dcterms:created>
  <dcterms:modified xsi:type="dcterms:W3CDTF">2011-04-26T13:05:53Z</dcterms:modified>
</cp:coreProperties>
</file>